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1" r:id="rId1"/>
  </p:sldMasterIdLst>
  <p:notesMasterIdLst>
    <p:notesMasterId r:id="rId20"/>
  </p:notesMasterIdLst>
  <p:handoutMasterIdLst>
    <p:handoutMasterId r:id="rId21"/>
  </p:handoutMasterIdLst>
  <p:sldIdLst>
    <p:sldId id="391" r:id="rId2"/>
    <p:sldId id="627" r:id="rId3"/>
    <p:sldId id="628" r:id="rId4"/>
    <p:sldId id="630" r:id="rId5"/>
    <p:sldId id="631" r:id="rId6"/>
    <p:sldId id="633" r:id="rId7"/>
    <p:sldId id="634" r:id="rId8"/>
    <p:sldId id="635" r:id="rId9"/>
    <p:sldId id="636" r:id="rId10"/>
    <p:sldId id="637" r:id="rId11"/>
    <p:sldId id="638" r:id="rId12"/>
    <p:sldId id="640" r:id="rId13"/>
    <p:sldId id="639" r:id="rId14"/>
    <p:sldId id="623" r:id="rId15"/>
    <p:sldId id="629" r:id="rId16"/>
    <p:sldId id="620" r:id="rId17"/>
    <p:sldId id="624" r:id="rId18"/>
    <p:sldId id="632" r:id="rId19"/>
  </p:sldIdLst>
  <p:sldSz cx="9144000" cy="6858000" type="screen4x3"/>
  <p:notesSz cx="6858000" cy="9296400"/>
  <p:defaultTextStyle>
    <a:defPPr>
      <a:defRPr lang="en-US"/>
    </a:defPPr>
    <a:lvl1pPr algn="l" defTabSz="457200" rtl="0" fontAlgn="base">
      <a:spcBef>
        <a:spcPct val="0"/>
      </a:spcBef>
      <a:spcAft>
        <a:spcPct val="0"/>
      </a:spcAft>
      <a:defRPr sz="42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42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42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42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4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42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42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42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42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00FA"/>
    <a:srgbClr val="FF8915"/>
    <a:srgbClr val="3EFEF8"/>
    <a:srgbClr val="00FF19"/>
    <a:srgbClr val="008D17"/>
    <a:srgbClr val="F1B311"/>
    <a:srgbClr val="B7FFF9"/>
    <a:srgbClr val="FF1102"/>
    <a:srgbClr val="0000FF"/>
    <a:srgbClr val="FFDB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83" autoAdjust="0"/>
    <p:restoredTop sz="92881" autoAdjust="0"/>
  </p:normalViewPr>
  <p:slideViewPr>
    <p:cSldViewPr snapToObjects="1">
      <p:cViewPr>
        <p:scale>
          <a:sx n="100" d="100"/>
          <a:sy n="100" d="100"/>
        </p:scale>
        <p:origin x="-88" y="-128"/>
      </p:cViewPr>
      <p:guideLst>
        <p:guide orient="horz" pos="1968"/>
        <p:guide pos="432"/>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89" d="100"/>
        <a:sy n="89" d="100"/>
      </p:scale>
      <p:origin x="0" y="0"/>
    </p:cViewPr>
  </p:sorterViewPr>
  <p:notesViewPr>
    <p:cSldViewPr snapToObjects="1">
      <p:cViewPr>
        <p:scale>
          <a:sx n="200" d="100"/>
          <a:sy n="200" d="100"/>
        </p:scale>
        <p:origin x="-4864" y="110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4820"/>
          </a:xfrm>
          <a:prstGeom prst="rect">
            <a:avLst/>
          </a:prstGeom>
        </p:spPr>
        <p:txBody>
          <a:bodyPr vert="horz" wrap="square" lIns="93174" tIns="46586" rIns="93174" bIns="46586" numCol="1" anchor="t"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4" y="0"/>
            <a:ext cx="2971800" cy="464820"/>
          </a:xfrm>
          <a:prstGeom prst="rect">
            <a:avLst/>
          </a:prstGeom>
        </p:spPr>
        <p:txBody>
          <a:bodyPr vert="horz" wrap="square" lIns="93174" tIns="46586" rIns="93174" bIns="46586" numCol="1" anchor="t" anchorCtr="0" compatLnSpc="1">
            <a:prstTxWarp prst="textNoShape">
              <a:avLst/>
            </a:prstTxWarp>
          </a:bodyPr>
          <a:lstStyle>
            <a:lvl1pPr algn="r">
              <a:defRPr sz="1200" smtClean="0">
                <a:latin typeface="Calibri" pitchFamily="34" charset="0"/>
                <a:ea typeface="ＭＳ Ｐゴシック" pitchFamily="10" charset="-128"/>
              </a:defRPr>
            </a:lvl1pPr>
          </a:lstStyle>
          <a:p>
            <a:pPr>
              <a:defRPr/>
            </a:pPr>
            <a:fld id="{E8646110-B5F2-4F67-B6E2-ACDE94F1A276}" type="datetime1">
              <a:rPr lang="en-US"/>
              <a:pPr>
                <a:defRPr/>
              </a:pPr>
              <a:t>11/14/14</a:t>
            </a:fld>
            <a:endParaRPr lang="en-US"/>
          </a:p>
        </p:txBody>
      </p:sp>
      <p:sp>
        <p:nvSpPr>
          <p:cNvPr id="4" name="Footer Placeholder 3"/>
          <p:cNvSpPr>
            <a:spLocks noGrp="1"/>
          </p:cNvSpPr>
          <p:nvPr>
            <p:ph type="ftr" sz="quarter" idx="2"/>
          </p:nvPr>
        </p:nvSpPr>
        <p:spPr>
          <a:xfrm>
            <a:off x="1" y="8829967"/>
            <a:ext cx="2971800" cy="464820"/>
          </a:xfrm>
          <a:prstGeom prst="rect">
            <a:avLst/>
          </a:prstGeom>
        </p:spPr>
        <p:txBody>
          <a:bodyPr vert="horz" wrap="square" lIns="93174" tIns="46586" rIns="93174" bIns="46586" numCol="1" anchor="b"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4" y="8829967"/>
            <a:ext cx="2971800" cy="464820"/>
          </a:xfrm>
          <a:prstGeom prst="rect">
            <a:avLst/>
          </a:prstGeom>
        </p:spPr>
        <p:txBody>
          <a:bodyPr vert="horz" wrap="square" lIns="93174" tIns="46586" rIns="93174" bIns="46586" numCol="1" anchor="b" anchorCtr="0" compatLnSpc="1">
            <a:prstTxWarp prst="textNoShape">
              <a:avLst/>
            </a:prstTxWarp>
          </a:bodyPr>
          <a:lstStyle>
            <a:lvl1pPr algn="r">
              <a:defRPr sz="1200" smtClean="0">
                <a:latin typeface="Calibri" pitchFamily="34" charset="0"/>
                <a:ea typeface="ＭＳ Ｐゴシック" pitchFamily="10" charset="-128"/>
              </a:defRPr>
            </a:lvl1pPr>
          </a:lstStyle>
          <a:p>
            <a:pPr>
              <a:defRPr/>
            </a:pPr>
            <a:fld id="{1A96A9BB-C43A-4C4D-B6B8-58C73A55CDCA}" type="slidenum">
              <a:rPr lang="en-US"/>
              <a:pPr>
                <a:defRPr/>
              </a:pPr>
              <a:t>‹#›</a:t>
            </a:fld>
            <a:endParaRPr lang="en-US"/>
          </a:p>
        </p:txBody>
      </p:sp>
    </p:spTree>
    <p:extLst>
      <p:ext uri="{BB962C8B-B14F-4D97-AF65-F5344CB8AC3E}">
        <p14:creationId xmlns:p14="http://schemas.microsoft.com/office/powerpoint/2010/main" val="5744685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4820"/>
          </a:xfrm>
          <a:prstGeom prst="rect">
            <a:avLst/>
          </a:prstGeom>
        </p:spPr>
        <p:txBody>
          <a:bodyPr vert="horz" wrap="square" lIns="93174" tIns="46586" rIns="93174" bIns="46586" numCol="1" anchor="t"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4" y="0"/>
            <a:ext cx="2971800" cy="464820"/>
          </a:xfrm>
          <a:prstGeom prst="rect">
            <a:avLst/>
          </a:prstGeom>
        </p:spPr>
        <p:txBody>
          <a:bodyPr vert="horz" wrap="square" lIns="93174" tIns="46586" rIns="93174" bIns="46586" numCol="1" anchor="t" anchorCtr="0" compatLnSpc="1">
            <a:prstTxWarp prst="textNoShape">
              <a:avLst/>
            </a:prstTxWarp>
          </a:bodyPr>
          <a:lstStyle>
            <a:lvl1pPr algn="r">
              <a:defRPr sz="1200" smtClean="0">
                <a:latin typeface="Calibri" pitchFamily="34" charset="0"/>
                <a:ea typeface="ＭＳ Ｐゴシック" pitchFamily="10" charset="-128"/>
              </a:defRPr>
            </a:lvl1pPr>
          </a:lstStyle>
          <a:p>
            <a:pPr>
              <a:defRPr/>
            </a:pPr>
            <a:fld id="{9FBFCD0E-F5B0-4FCE-A701-0BA72537D33D}" type="datetime1">
              <a:rPr lang="en-US"/>
              <a:pPr>
                <a:defRPr/>
              </a:pPr>
              <a:t>11/14/14</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wrap="square" lIns="93174" tIns="46586" rIns="93174" bIns="46586"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415791"/>
            <a:ext cx="5486400" cy="4183380"/>
          </a:xfrm>
          <a:prstGeom prst="rect">
            <a:avLst/>
          </a:prstGeom>
        </p:spPr>
        <p:txBody>
          <a:bodyPr vert="horz" wrap="square" lIns="93174" tIns="46586" rIns="93174" bIns="46586"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1" y="8829967"/>
            <a:ext cx="2971800" cy="464820"/>
          </a:xfrm>
          <a:prstGeom prst="rect">
            <a:avLst/>
          </a:prstGeom>
        </p:spPr>
        <p:txBody>
          <a:bodyPr vert="horz" wrap="square" lIns="93174" tIns="46586" rIns="93174" bIns="46586" numCol="1" anchor="b"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4" y="8829967"/>
            <a:ext cx="2971800" cy="464820"/>
          </a:xfrm>
          <a:prstGeom prst="rect">
            <a:avLst/>
          </a:prstGeom>
        </p:spPr>
        <p:txBody>
          <a:bodyPr vert="horz" wrap="square" lIns="93174" tIns="46586" rIns="93174" bIns="46586" numCol="1" anchor="b" anchorCtr="0" compatLnSpc="1">
            <a:prstTxWarp prst="textNoShape">
              <a:avLst/>
            </a:prstTxWarp>
          </a:bodyPr>
          <a:lstStyle>
            <a:lvl1pPr algn="r">
              <a:defRPr sz="1200" smtClean="0">
                <a:latin typeface="Calibri" pitchFamily="34" charset="0"/>
                <a:ea typeface="ＭＳ Ｐゴシック" pitchFamily="10" charset="-128"/>
              </a:defRPr>
            </a:lvl1pPr>
          </a:lstStyle>
          <a:p>
            <a:pPr>
              <a:defRPr/>
            </a:pPr>
            <a:fld id="{715712D0-5056-4FD5-9FBB-AC824B398401}" type="slidenum">
              <a:rPr lang="en-US"/>
              <a:pPr>
                <a:defRPr/>
              </a:pPr>
              <a:t>‹#›</a:t>
            </a:fld>
            <a:endParaRPr lang="en-US"/>
          </a:p>
        </p:txBody>
      </p:sp>
    </p:spTree>
    <p:extLst>
      <p:ext uri="{BB962C8B-B14F-4D97-AF65-F5344CB8AC3E}">
        <p14:creationId xmlns:p14="http://schemas.microsoft.com/office/powerpoint/2010/main" val="39581408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6468">
              <a:defRPr/>
            </a:pPr>
            <a:r>
              <a:rPr lang="en-US" dirty="0" smtClean="0">
                <a:latin typeface="Arial" charset="0"/>
                <a:cs typeface="Arial" charset="0"/>
              </a:rPr>
              <a:t>Gas has</a:t>
            </a:r>
            <a:r>
              <a:rPr lang="en-US" baseline="0" dirty="0" smtClean="0">
                <a:latin typeface="Arial" charset="0"/>
                <a:cs typeface="Arial" charset="0"/>
              </a:rPr>
              <a:t> been produced from coal and conventional mining of shallow oil and gas reservoirs in the 20</a:t>
            </a:r>
            <a:r>
              <a:rPr lang="en-US" baseline="30000" dirty="0" smtClean="0">
                <a:latin typeface="Arial" charset="0"/>
                <a:cs typeface="Arial" charset="0"/>
              </a:rPr>
              <a:t>th</a:t>
            </a:r>
            <a:r>
              <a:rPr lang="en-US" baseline="0" dirty="0" smtClean="0">
                <a:latin typeface="Arial" charset="0"/>
                <a:cs typeface="Arial" charset="0"/>
              </a:rPr>
              <a:t> century. In the 21</a:t>
            </a:r>
            <a:r>
              <a:rPr lang="en-US" baseline="30000" dirty="0" smtClean="0">
                <a:latin typeface="Arial" charset="0"/>
                <a:cs typeface="Arial" charset="0"/>
              </a:rPr>
              <a:t>st</a:t>
            </a:r>
            <a:r>
              <a:rPr lang="en-US" baseline="0" dirty="0" smtClean="0">
                <a:latin typeface="Arial" charset="0"/>
                <a:cs typeface="Arial" charset="0"/>
              </a:rPr>
              <a:t> century </a:t>
            </a:r>
            <a:r>
              <a:rPr lang="en-US" dirty="0" smtClean="0">
                <a:latin typeface="Arial" charset="0"/>
                <a:cs typeface="Arial" charset="0"/>
              </a:rPr>
              <a:t>US is undergoing</a:t>
            </a:r>
            <a:r>
              <a:rPr lang="en-US" baseline="0" dirty="0" smtClean="0">
                <a:latin typeface="Arial" charset="0"/>
                <a:cs typeface="Arial" charset="0"/>
              </a:rPr>
              <a:t> a transformation in oil and gas exploration by digging deeper into the gas rich shale to extract natural gas profitably to achieve energy independence. US natural gas production has increased dramatically to 23 trillion cubic feet/year in 2011 and is projected to grow to 33 trillion cubic feet/year in 2040. It has moderated the net CO2 emissions from the US that have dropped over the last few years since 2008.</a:t>
            </a:r>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715712D0-5056-4FD5-9FBB-AC824B398401}" type="slidenum">
              <a:rPr lang="en-US" smtClean="0"/>
              <a:pPr>
                <a:defRPr/>
              </a:pPr>
              <a:t>1</a:t>
            </a:fld>
            <a:endParaRPr lang="en-US"/>
          </a:p>
        </p:txBody>
      </p:sp>
    </p:spTree>
    <p:extLst>
      <p:ext uri="{BB962C8B-B14F-4D97-AF65-F5344CB8AC3E}">
        <p14:creationId xmlns:p14="http://schemas.microsoft.com/office/powerpoint/2010/main" val="1902587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15712D0-5056-4FD5-9FBB-AC824B398401}" type="slidenum">
              <a:rPr lang="en-US" smtClean="0"/>
              <a:pPr>
                <a:defRPr/>
              </a:pPr>
              <a:t>13</a:t>
            </a:fld>
            <a:endParaRPr lang="en-US"/>
          </a:p>
        </p:txBody>
      </p:sp>
    </p:spTree>
    <p:extLst>
      <p:ext uri="{BB962C8B-B14F-4D97-AF65-F5344CB8AC3E}">
        <p14:creationId xmlns:p14="http://schemas.microsoft.com/office/powerpoint/2010/main" val="41065610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2" descr="STE_Rays_Banner3_BluishExtended.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2478088"/>
          </a:xfrm>
          <a:prstGeom prst="rect">
            <a:avLst/>
          </a:prstGeom>
          <a:noFill/>
          <a:ln w="9525">
            <a:noFill/>
            <a:miter lim="800000"/>
            <a:headEnd/>
            <a:tailEnd/>
          </a:ln>
        </p:spPr>
      </p:pic>
      <p:pic>
        <p:nvPicPr>
          <p:cNvPr id="5" name="Picture 1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42250" y="6572250"/>
            <a:ext cx="920750" cy="212725"/>
          </a:xfrm>
          <a:prstGeom prst="rect">
            <a:avLst/>
          </a:prstGeom>
          <a:noFill/>
          <a:ln w="9525">
            <a:noFill/>
            <a:miter lim="800000"/>
            <a:headEnd/>
            <a:tailEnd/>
          </a:ln>
        </p:spPr>
      </p:pic>
      <p:pic>
        <p:nvPicPr>
          <p:cNvPr id="6" name="Picture 13"/>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52400" y="6121400"/>
            <a:ext cx="1430338" cy="660400"/>
          </a:xfrm>
          <a:prstGeom prst="rect">
            <a:avLst/>
          </a:prstGeom>
          <a:noFill/>
          <a:ln w="9525">
            <a:noFill/>
            <a:miter lim="800000"/>
            <a:headEnd/>
            <a:tailEnd/>
          </a:ln>
        </p:spPr>
      </p:pic>
      <p:sp>
        <p:nvSpPr>
          <p:cNvPr id="7" name="Line 14"/>
          <p:cNvSpPr>
            <a:spLocks noChangeShapeType="1"/>
          </p:cNvSpPr>
          <p:nvPr userDrawn="1"/>
        </p:nvSpPr>
        <p:spPr bwMode="auto">
          <a:xfrm flipV="1">
            <a:off x="1219200" y="6757988"/>
            <a:ext cx="6569075" cy="0"/>
          </a:xfrm>
          <a:prstGeom prst="line">
            <a:avLst/>
          </a:prstGeom>
          <a:noFill/>
          <a:ln w="6350">
            <a:solidFill>
              <a:schemeClr val="tx1"/>
            </a:solidFill>
            <a:round/>
            <a:headEnd/>
            <a:tailEnd/>
          </a:ln>
        </p:spPr>
        <p:txBody>
          <a:bodyPr wrap="none" anchor="ctr"/>
          <a:lstStyle/>
          <a:p>
            <a:pPr>
              <a:defRPr/>
            </a:pPr>
            <a:endParaRPr lang="en-US">
              <a:ea typeface="ＭＳ Ｐゴシック" pitchFamily="10" charset="-128"/>
            </a:endParaRPr>
          </a:p>
        </p:txBody>
      </p:sp>
      <p:sp>
        <p:nvSpPr>
          <p:cNvPr id="8" name="Line 15"/>
          <p:cNvSpPr>
            <a:spLocks noChangeShapeType="1"/>
          </p:cNvSpPr>
          <p:nvPr userDrawn="1"/>
        </p:nvSpPr>
        <p:spPr bwMode="auto">
          <a:xfrm>
            <a:off x="400050" y="6757988"/>
            <a:ext cx="361950" cy="0"/>
          </a:xfrm>
          <a:prstGeom prst="line">
            <a:avLst/>
          </a:prstGeom>
          <a:noFill/>
          <a:ln w="6350">
            <a:solidFill>
              <a:schemeClr val="tx1"/>
            </a:solidFill>
            <a:round/>
            <a:headEnd/>
            <a:tailEnd/>
          </a:ln>
        </p:spPr>
        <p:txBody>
          <a:bodyPr wrap="none" anchor="ctr"/>
          <a:lstStyle/>
          <a:p>
            <a:pPr>
              <a:defRPr/>
            </a:pPr>
            <a:endParaRPr lang="en-US">
              <a:ea typeface="ＭＳ Ｐゴシック" pitchFamily="10" charset="-128"/>
            </a:endParaRPr>
          </a:p>
        </p:txBody>
      </p:sp>
      <p:sp>
        <p:nvSpPr>
          <p:cNvPr id="9" name="Text Box 19"/>
          <p:cNvSpPr txBox="1">
            <a:spLocks noChangeArrowheads="1"/>
          </p:cNvSpPr>
          <p:nvPr userDrawn="1"/>
        </p:nvSpPr>
        <p:spPr bwMode="auto">
          <a:xfrm>
            <a:off x="2181225" y="6473825"/>
            <a:ext cx="4621213" cy="231775"/>
          </a:xfrm>
          <a:prstGeom prst="rect">
            <a:avLst/>
          </a:prstGeom>
          <a:noFill/>
          <a:ln w="9525">
            <a:noFill/>
            <a:miter lim="800000"/>
            <a:headEnd/>
            <a:tailEnd/>
          </a:ln>
          <a:effectLst/>
        </p:spPr>
        <p:txBody>
          <a:bodyPr lIns="9144" tIns="0" rIns="9144" bIns="0"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900" b="1" dirty="0" smtClean="0">
                <a:solidFill>
                  <a:srgbClr val="8A7D56"/>
                </a:solidFill>
              </a:rPr>
              <a:t>U N C L A S </a:t>
            </a:r>
            <a:r>
              <a:rPr lang="en-US" sz="900" b="1" dirty="0" err="1" smtClean="0">
                <a:solidFill>
                  <a:srgbClr val="8A7D56"/>
                </a:solidFill>
              </a:rPr>
              <a:t>S</a:t>
            </a:r>
            <a:r>
              <a:rPr lang="en-US" sz="900" b="1" dirty="0" smtClean="0">
                <a:solidFill>
                  <a:srgbClr val="8A7D56"/>
                </a:solidFill>
              </a:rPr>
              <a:t> I F I E D</a:t>
            </a:r>
            <a:endParaRPr lang="en-US" sz="700" dirty="0" smtClean="0">
              <a:solidFill>
                <a:srgbClr val="8A7D56"/>
              </a:solidFill>
            </a:endParaRPr>
          </a:p>
        </p:txBody>
      </p:sp>
      <p:sp>
        <p:nvSpPr>
          <p:cNvPr id="2" name="Title 1"/>
          <p:cNvSpPr>
            <a:spLocks noGrp="1"/>
          </p:cNvSpPr>
          <p:nvPr>
            <p:ph type="ctrTitle"/>
          </p:nvPr>
        </p:nvSpPr>
        <p:spPr>
          <a:xfrm>
            <a:off x="685800" y="228600"/>
            <a:ext cx="7772400" cy="1470025"/>
          </a:xfrm>
        </p:spPr>
        <p:txBody>
          <a:bodyPr/>
          <a:lstStyle>
            <a:lvl1pPr algn="l">
              <a:defRPr b="0" i="0">
                <a:latin typeface="Arial Bold"/>
                <a:cs typeface="Arial Bold"/>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1984375"/>
            <a:ext cx="3505200" cy="1752600"/>
          </a:xfrm>
        </p:spPr>
        <p:txBody>
          <a:bodyPr/>
          <a:lstStyle>
            <a:lvl1pPr marL="0" indent="0" algn="l">
              <a:buNone/>
              <a:defRPr b="0" i="0">
                <a:solidFill>
                  <a:schemeClr val="bg1"/>
                </a:solidFill>
                <a:latin typeface="Arial Bold"/>
                <a:cs typeface="Arial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1" name="Slide Number Placeholder 5"/>
          <p:cNvSpPr>
            <a:spLocks noGrp="1"/>
          </p:cNvSpPr>
          <p:nvPr>
            <p:ph type="sldNum" sz="quarter" idx="10"/>
          </p:nvPr>
        </p:nvSpPr>
        <p:spPr>
          <a:xfrm>
            <a:off x="6934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200" smtClean="0">
                <a:ea typeface="ＭＳ Ｐゴシック" pitchFamily="10" charset="-128"/>
              </a:defRPr>
            </a:lvl1pPr>
          </a:lstStyle>
          <a:p>
            <a:pPr>
              <a:defRPr/>
            </a:pPr>
            <a:fld id="{B0BF6CE7-F4C5-469F-83E1-20F829B615C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2" descr="STE_Rays_Banner3_BluishExtended.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2478088"/>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1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42250" y="6572250"/>
            <a:ext cx="920750" cy="212725"/>
          </a:xfrm>
          <a:prstGeom prst="rect">
            <a:avLst/>
          </a:prstGeom>
          <a:noFill/>
          <a:ln w="9525">
            <a:noFill/>
            <a:miter lim="800000"/>
            <a:headEnd/>
            <a:tailEnd/>
          </a:ln>
        </p:spPr>
      </p:pic>
      <p:pic>
        <p:nvPicPr>
          <p:cNvPr id="6" name="Picture 13"/>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52400" y="6121400"/>
            <a:ext cx="1430338" cy="660400"/>
          </a:xfrm>
          <a:prstGeom prst="rect">
            <a:avLst/>
          </a:prstGeom>
          <a:noFill/>
          <a:ln w="9525">
            <a:noFill/>
            <a:miter lim="800000"/>
            <a:headEnd/>
            <a:tailEnd/>
          </a:ln>
        </p:spPr>
      </p:pic>
      <p:sp>
        <p:nvSpPr>
          <p:cNvPr id="7" name="Line 14"/>
          <p:cNvSpPr>
            <a:spLocks noChangeShapeType="1"/>
          </p:cNvSpPr>
          <p:nvPr userDrawn="1"/>
        </p:nvSpPr>
        <p:spPr bwMode="auto">
          <a:xfrm flipV="1">
            <a:off x="1219200" y="6757988"/>
            <a:ext cx="6569075" cy="0"/>
          </a:xfrm>
          <a:prstGeom prst="line">
            <a:avLst/>
          </a:prstGeom>
          <a:noFill/>
          <a:ln w="6350">
            <a:solidFill>
              <a:schemeClr val="tx1"/>
            </a:solidFill>
            <a:round/>
            <a:headEnd/>
            <a:tailEnd/>
          </a:ln>
        </p:spPr>
        <p:txBody>
          <a:bodyPr wrap="none" anchor="ctr"/>
          <a:lstStyle/>
          <a:p>
            <a:pPr>
              <a:defRPr/>
            </a:pPr>
            <a:endParaRPr lang="en-US">
              <a:ea typeface="ＭＳ Ｐゴシック" pitchFamily="10" charset="-128"/>
            </a:endParaRPr>
          </a:p>
        </p:txBody>
      </p:sp>
      <p:sp>
        <p:nvSpPr>
          <p:cNvPr id="8" name="Line 15"/>
          <p:cNvSpPr>
            <a:spLocks noChangeShapeType="1"/>
          </p:cNvSpPr>
          <p:nvPr userDrawn="1"/>
        </p:nvSpPr>
        <p:spPr bwMode="auto">
          <a:xfrm>
            <a:off x="400050" y="6757988"/>
            <a:ext cx="361950" cy="0"/>
          </a:xfrm>
          <a:prstGeom prst="line">
            <a:avLst/>
          </a:prstGeom>
          <a:noFill/>
          <a:ln w="6350">
            <a:solidFill>
              <a:schemeClr val="tx1"/>
            </a:solidFill>
            <a:round/>
            <a:headEnd/>
            <a:tailEnd/>
          </a:ln>
        </p:spPr>
        <p:txBody>
          <a:bodyPr wrap="none" anchor="ctr"/>
          <a:lstStyle/>
          <a:p>
            <a:pPr>
              <a:defRPr/>
            </a:pPr>
            <a:endParaRPr lang="en-US">
              <a:ea typeface="ＭＳ Ｐゴシック" pitchFamily="10" charset="-128"/>
            </a:endParaRPr>
          </a:p>
        </p:txBody>
      </p:sp>
      <p:sp>
        <p:nvSpPr>
          <p:cNvPr id="9" name="Text Box 19"/>
          <p:cNvSpPr txBox="1">
            <a:spLocks noChangeArrowheads="1"/>
          </p:cNvSpPr>
          <p:nvPr userDrawn="1"/>
        </p:nvSpPr>
        <p:spPr bwMode="auto">
          <a:xfrm>
            <a:off x="2181225" y="6473825"/>
            <a:ext cx="4621213" cy="231775"/>
          </a:xfrm>
          <a:prstGeom prst="rect">
            <a:avLst/>
          </a:prstGeom>
          <a:noFill/>
          <a:ln w="9525">
            <a:noFill/>
            <a:miter lim="800000"/>
            <a:headEnd/>
            <a:tailEnd/>
          </a:ln>
          <a:effectLst/>
        </p:spPr>
        <p:txBody>
          <a:bodyPr lIns="9144" tIns="0" rIns="9144" bIns="0"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900" b="1" dirty="0" smtClean="0">
                <a:solidFill>
                  <a:srgbClr val="8A7D56"/>
                </a:solidFill>
              </a:rPr>
              <a:t>U N C L A S </a:t>
            </a:r>
            <a:r>
              <a:rPr lang="en-US" sz="900" b="1" dirty="0" err="1" smtClean="0">
                <a:solidFill>
                  <a:srgbClr val="8A7D56"/>
                </a:solidFill>
              </a:rPr>
              <a:t>S</a:t>
            </a:r>
            <a:r>
              <a:rPr lang="en-US" sz="900" b="1" dirty="0" smtClean="0">
                <a:solidFill>
                  <a:srgbClr val="8A7D56"/>
                </a:solidFill>
              </a:rPr>
              <a:t> I F I E D</a:t>
            </a:r>
            <a:endParaRPr lang="en-US" sz="700" dirty="0" smtClean="0">
              <a:solidFill>
                <a:srgbClr val="8A7D56"/>
              </a:solidFill>
            </a:endParaRPr>
          </a:p>
        </p:txBody>
      </p:sp>
      <p:sp>
        <p:nvSpPr>
          <p:cNvPr id="10" name="Slide Number Placeholder 5"/>
          <p:cNvSpPr>
            <a:spLocks noGrp="1"/>
          </p:cNvSpPr>
          <p:nvPr>
            <p:ph type="sldNum" sz="quarter" idx="10"/>
          </p:nvPr>
        </p:nvSpPr>
        <p:spPr>
          <a:xfrm>
            <a:off x="6934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200" smtClean="0">
                <a:ea typeface="ＭＳ Ｐゴシック" pitchFamily="10" charset="-128"/>
              </a:defRPr>
            </a:lvl1pPr>
          </a:lstStyle>
          <a:p>
            <a:pPr>
              <a:defRPr/>
            </a:pPr>
            <a:fld id="{B0BF6CE7-F4C5-469F-83E1-20F829B615C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4A5C553A-44EC-BA4A-9CF2-3D7DC690C12E}" type="datetime1">
              <a:rPr lang="en-US"/>
              <a:pPr>
                <a:defRPr/>
              </a:pPr>
              <a:t>11/14/14</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06E04D3-96F6-D54A-B647-C8310C8F5AF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png"/><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73025" y="1751013"/>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6" name="Picture 12"/>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842250" y="6572250"/>
            <a:ext cx="920750" cy="212725"/>
          </a:xfrm>
          <a:prstGeom prst="rect">
            <a:avLst/>
          </a:prstGeom>
          <a:noFill/>
          <a:ln w="9525">
            <a:noFill/>
            <a:miter lim="800000"/>
            <a:headEnd/>
            <a:tailEnd/>
          </a:ln>
        </p:spPr>
      </p:pic>
      <p:pic>
        <p:nvPicPr>
          <p:cNvPr id="7" name="Picture 13"/>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52400" y="6121400"/>
            <a:ext cx="1430338" cy="660400"/>
          </a:xfrm>
          <a:prstGeom prst="rect">
            <a:avLst/>
          </a:prstGeom>
          <a:noFill/>
          <a:ln w="9525">
            <a:noFill/>
            <a:miter lim="800000"/>
            <a:headEnd/>
            <a:tailEnd/>
          </a:ln>
        </p:spPr>
      </p:pic>
      <p:sp>
        <p:nvSpPr>
          <p:cNvPr id="8" name="Line 14"/>
          <p:cNvSpPr>
            <a:spLocks noChangeShapeType="1"/>
          </p:cNvSpPr>
          <p:nvPr userDrawn="1"/>
        </p:nvSpPr>
        <p:spPr bwMode="auto">
          <a:xfrm flipV="1">
            <a:off x="1219200" y="6757988"/>
            <a:ext cx="6569075" cy="0"/>
          </a:xfrm>
          <a:prstGeom prst="line">
            <a:avLst/>
          </a:prstGeom>
          <a:noFill/>
          <a:ln w="6350">
            <a:solidFill>
              <a:schemeClr val="tx1"/>
            </a:solidFill>
            <a:round/>
            <a:headEnd/>
            <a:tailEnd/>
          </a:ln>
        </p:spPr>
        <p:txBody>
          <a:bodyPr wrap="none" anchor="ctr"/>
          <a:lstStyle/>
          <a:p>
            <a:pPr>
              <a:defRPr/>
            </a:pPr>
            <a:endParaRPr lang="en-US">
              <a:ea typeface="ＭＳ Ｐゴシック" pitchFamily="10" charset="-128"/>
            </a:endParaRPr>
          </a:p>
        </p:txBody>
      </p:sp>
      <p:sp>
        <p:nvSpPr>
          <p:cNvPr id="9" name="Line 15"/>
          <p:cNvSpPr>
            <a:spLocks noChangeShapeType="1"/>
          </p:cNvSpPr>
          <p:nvPr userDrawn="1"/>
        </p:nvSpPr>
        <p:spPr bwMode="auto">
          <a:xfrm>
            <a:off x="400050" y="6757988"/>
            <a:ext cx="361950" cy="0"/>
          </a:xfrm>
          <a:prstGeom prst="line">
            <a:avLst/>
          </a:prstGeom>
          <a:noFill/>
          <a:ln w="6350">
            <a:solidFill>
              <a:schemeClr val="tx1"/>
            </a:solidFill>
            <a:round/>
            <a:headEnd/>
            <a:tailEnd/>
          </a:ln>
        </p:spPr>
        <p:txBody>
          <a:bodyPr wrap="none" anchor="ctr"/>
          <a:lstStyle/>
          <a:p>
            <a:pPr>
              <a:defRPr/>
            </a:pPr>
            <a:endParaRPr lang="en-US">
              <a:ea typeface="ＭＳ Ｐゴシック" pitchFamily="10" charset="-128"/>
            </a:endParaRPr>
          </a:p>
        </p:txBody>
      </p:sp>
      <p:sp>
        <p:nvSpPr>
          <p:cNvPr id="10" name="Text Box 19"/>
          <p:cNvSpPr txBox="1">
            <a:spLocks noChangeArrowheads="1"/>
          </p:cNvSpPr>
          <p:nvPr userDrawn="1"/>
        </p:nvSpPr>
        <p:spPr bwMode="auto">
          <a:xfrm>
            <a:off x="2181225" y="6473825"/>
            <a:ext cx="4621213" cy="231775"/>
          </a:xfrm>
          <a:prstGeom prst="rect">
            <a:avLst/>
          </a:prstGeom>
          <a:noFill/>
          <a:ln w="9525">
            <a:noFill/>
            <a:miter lim="800000"/>
            <a:headEnd/>
            <a:tailEnd/>
          </a:ln>
          <a:effectLst/>
        </p:spPr>
        <p:txBody>
          <a:bodyPr lIns="9144" tIns="0" rIns="9144" bIns="0"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900" b="1" dirty="0" smtClean="0">
                <a:solidFill>
                  <a:srgbClr val="8A7D56"/>
                </a:solidFill>
              </a:rPr>
              <a:t>U N C L A S </a:t>
            </a:r>
            <a:r>
              <a:rPr lang="en-US" sz="900" b="1" dirty="0" err="1" smtClean="0">
                <a:solidFill>
                  <a:srgbClr val="8A7D56"/>
                </a:solidFill>
              </a:rPr>
              <a:t>S</a:t>
            </a:r>
            <a:r>
              <a:rPr lang="en-US" sz="900" b="1" dirty="0" smtClean="0">
                <a:solidFill>
                  <a:srgbClr val="8A7D56"/>
                </a:solidFill>
              </a:rPr>
              <a:t> I F I E D</a:t>
            </a:r>
            <a:endParaRPr lang="en-US" sz="700" dirty="0" smtClean="0">
              <a:solidFill>
                <a:srgbClr val="8A7D56"/>
              </a:solidFill>
            </a:endParaRPr>
          </a:p>
        </p:txBody>
      </p:sp>
      <p:sp>
        <p:nvSpPr>
          <p:cNvPr id="11" name="Slide Number Placeholder 5"/>
          <p:cNvSpPr>
            <a:spLocks noGrp="1"/>
          </p:cNvSpPr>
          <p:nvPr>
            <p:ph type="sldNum" sz="quarter" idx="4"/>
          </p:nvPr>
        </p:nvSpPr>
        <p:spPr>
          <a:xfrm>
            <a:off x="6934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200" smtClean="0">
                <a:ea typeface="ＭＳ Ｐゴシック" pitchFamily="10" charset="-128"/>
              </a:defRPr>
            </a:lvl1pPr>
          </a:lstStyle>
          <a:p>
            <a:pPr>
              <a:defRPr/>
            </a:pPr>
            <a:fld id="{B0BF6CE7-F4C5-469F-83E1-20F829B615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Lst>
  <p:hf hdr="0" ftr="0" dt="0"/>
  <p:txStyles>
    <p:titleStyle>
      <a:lvl1pPr algn="l" defTabSz="457200" rtl="0" eaLnBrk="1" fontAlgn="base" hangingPunct="1">
        <a:spcBef>
          <a:spcPct val="0"/>
        </a:spcBef>
        <a:spcAft>
          <a:spcPct val="0"/>
        </a:spcAft>
        <a:defRPr sz="3200" kern="1200">
          <a:solidFill>
            <a:srgbClr val="FFFF00"/>
          </a:solidFill>
          <a:latin typeface="+mj-lt"/>
          <a:ea typeface="+mj-ea"/>
          <a:cs typeface="+mj-cs"/>
        </a:defRPr>
      </a:lvl1pPr>
      <a:lvl2pPr algn="l" defTabSz="457200" rtl="0" eaLnBrk="1" fontAlgn="base" hangingPunct="1">
        <a:spcBef>
          <a:spcPct val="0"/>
        </a:spcBef>
        <a:spcAft>
          <a:spcPct val="0"/>
        </a:spcAft>
        <a:defRPr sz="3200">
          <a:solidFill>
            <a:srgbClr val="FFFF00"/>
          </a:solidFill>
          <a:latin typeface="Arial" charset="0"/>
          <a:ea typeface="ＭＳ Ｐゴシック" pitchFamily="-110" charset="-128"/>
          <a:cs typeface="ＭＳ Ｐゴシック" pitchFamily="-112" charset="-128"/>
        </a:defRPr>
      </a:lvl2pPr>
      <a:lvl3pPr algn="l" defTabSz="457200" rtl="0" eaLnBrk="1" fontAlgn="base" hangingPunct="1">
        <a:spcBef>
          <a:spcPct val="0"/>
        </a:spcBef>
        <a:spcAft>
          <a:spcPct val="0"/>
        </a:spcAft>
        <a:defRPr sz="3200">
          <a:solidFill>
            <a:srgbClr val="FFFF00"/>
          </a:solidFill>
          <a:latin typeface="Arial" charset="0"/>
          <a:ea typeface="ＭＳ Ｐゴシック" pitchFamily="-110" charset="-128"/>
          <a:cs typeface="ＭＳ Ｐゴシック" pitchFamily="-112" charset="-128"/>
        </a:defRPr>
      </a:lvl3pPr>
      <a:lvl4pPr algn="l" defTabSz="457200" rtl="0" eaLnBrk="1" fontAlgn="base" hangingPunct="1">
        <a:spcBef>
          <a:spcPct val="0"/>
        </a:spcBef>
        <a:spcAft>
          <a:spcPct val="0"/>
        </a:spcAft>
        <a:defRPr sz="3200">
          <a:solidFill>
            <a:srgbClr val="FFFF00"/>
          </a:solidFill>
          <a:latin typeface="Arial" charset="0"/>
          <a:ea typeface="ＭＳ Ｐゴシック" pitchFamily="-110" charset="-128"/>
          <a:cs typeface="ＭＳ Ｐゴシック" pitchFamily="-112" charset="-128"/>
        </a:defRPr>
      </a:lvl4pPr>
      <a:lvl5pPr algn="l" defTabSz="457200" rtl="0" eaLnBrk="1" fontAlgn="base" hangingPunct="1">
        <a:spcBef>
          <a:spcPct val="0"/>
        </a:spcBef>
        <a:spcAft>
          <a:spcPct val="0"/>
        </a:spcAft>
        <a:defRPr sz="3200">
          <a:solidFill>
            <a:srgbClr val="FFFF00"/>
          </a:solidFill>
          <a:latin typeface="Arial" charset="0"/>
          <a:ea typeface="ＭＳ Ｐゴシック" pitchFamily="-110" charset="-128"/>
          <a:cs typeface="ＭＳ Ｐゴシック" pitchFamily="-112" charset="-128"/>
        </a:defRPr>
      </a:lvl5pPr>
      <a:lvl6pPr marL="457200" algn="l" defTabSz="457200" rtl="0" eaLnBrk="1" fontAlgn="base" hangingPunct="1">
        <a:spcBef>
          <a:spcPct val="0"/>
        </a:spcBef>
        <a:spcAft>
          <a:spcPct val="0"/>
        </a:spcAft>
        <a:defRPr sz="3200">
          <a:solidFill>
            <a:srgbClr val="FFFF00"/>
          </a:solidFill>
          <a:latin typeface="Arial Bold" pitchFamily="-110" charset="0"/>
          <a:ea typeface="ＭＳ Ｐゴシック" pitchFamily="-110" charset="-128"/>
        </a:defRPr>
      </a:lvl6pPr>
      <a:lvl7pPr marL="914400" algn="l" defTabSz="457200" rtl="0" eaLnBrk="1" fontAlgn="base" hangingPunct="1">
        <a:spcBef>
          <a:spcPct val="0"/>
        </a:spcBef>
        <a:spcAft>
          <a:spcPct val="0"/>
        </a:spcAft>
        <a:defRPr sz="3200">
          <a:solidFill>
            <a:srgbClr val="FFFF00"/>
          </a:solidFill>
          <a:latin typeface="Arial Bold" pitchFamily="-110" charset="0"/>
          <a:ea typeface="ＭＳ Ｐゴシック" pitchFamily="-110" charset="-128"/>
        </a:defRPr>
      </a:lvl7pPr>
      <a:lvl8pPr marL="1371600" algn="l" defTabSz="457200" rtl="0" eaLnBrk="1" fontAlgn="base" hangingPunct="1">
        <a:spcBef>
          <a:spcPct val="0"/>
        </a:spcBef>
        <a:spcAft>
          <a:spcPct val="0"/>
        </a:spcAft>
        <a:defRPr sz="3200">
          <a:solidFill>
            <a:srgbClr val="FFFF00"/>
          </a:solidFill>
          <a:latin typeface="Arial Bold" pitchFamily="-110" charset="0"/>
          <a:ea typeface="ＭＳ Ｐゴシック" pitchFamily="-110" charset="-128"/>
        </a:defRPr>
      </a:lvl8pPr>
      <a:lvl9pPr marL="1828800" algn="l" defTabSz="457200" rtl="0" eaLnBrk="1" fontAlgn="base" hangingPunct="1">
        <a:spcBef>
          <a:spcPct val="0"/>
        </a:spcBef>
        <a:spcAft>
          <a:spcPct val="0"/>
        </a:spcAft>
        <a:defRPr sz="3200">
          <a:solidFill>
            <a:srgbClr val="FFFF00"/>
          </a:solidFill>
          <a:latin typeface="Arial Bold" pitchFamily="-110" charset="0"/>
          <a:ea typeface="ＭＳ Ｐゴシック" pitchFamily="-110" charset="-128"/>
        </a:defRPr>
      </a:lvl9pPr>
    </p:titleStyle>
    <p:bodyStyle>
      <a:lvl1pPr marL="342900" indent="-34290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itchFamily="34" charset="0"/>
        <a:buChar char="–"/>
        <a:defRPr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ubey@lanl.gov" TargetMode="External"/><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 Id="rId3" Type="http://schemas.openxmlformats.org/officeDocument/2006/relationships/image" Target="../media/image3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jpeg"/><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 Id="rId3" Type="http://schemas.openxmlformats.org/officeDocument/2006/relationships/image" Target="../media/image2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 Id="rId3"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52400"/>
            <a:ext cx="9144000" cy="1066800"/>
          </a:xfrm>
        </p:spPr>
        <p:txBody>
          <a:bodyPr/>
          <a:lstStyle/>
          <a:p>
            <a:pPr algn="ctr"/>
            <a:r>
              <a:rPr lang="en-US" b="1" dirty="0" smtClean="0"/>
              <a:t> </a:t>
            </a:r>
            <a:r>
              <a:rPr lang="en-US" b="1" dirty="0">
                <a:latin typeface="Arial" charset="0"/>
                <a:cs typeface="Arial" charset="0"/>
              </a:rPr>
              <a:t>Off-the-shelf Commercial Compact Solar FTS for CO</a:t>
            </a:r>
            <a:r>
              <a:rPr lang="en-US" b="1" baseline="-25000" dirty="0">
                <a:latin typeface="Arial" charset="0"/>
                <a:cs typeface="Arial" charset="0"/>
              </a:rPr>
              <a:t>2</a:t>
            </a:r>
            <a:r>
              <a:rPr lang="en-US" b="1" dirty="0">
                <a:latin typeface="Arial" charset="0"/>
                <a:cs typeface="Arial" charset="0"/>
              </a:rPr>
              <a:t> and CH</a:t>
            </a:r>
            <a:r>
              <a:rPr lang="en-US" b="1" baseline="-25000" dirty="0">
                <a:latin typeface="Arial" charset="0"/>
                <a:cs typeface="Arial" charset="0"/>
              </a:rPr>
              <a:t>4</a:t>
            </a:r>
            <a:r>
              <a:rPr lang="en-US" b="1" dirty="0">
                <a:latin typeface="Arial" charset="0"/>
                <a:cs typeface="Arial" charset="0"/>
              </a:rPr>
              <a:t> </a:t>
            </a:r>
            <a:r>
              <a:rPr lang="en-US" b="1" dirty="0" smtClean="0">
                <a:latin typeface="Arial" charset="0"/>
                <a:cs typeface="Arial" charset="0"/>
              </a:rPr>
              <a:t>Observations for MRV</a:t>
            </a:r>
            <a:r>
              <a:rPr lang="en-US" sz="1000" dirty="0">
                <a:latin typeface="Arial" charset="0"/>
                <a:ea typeface="ＭＳ Ｐゴシック" pitchFamily="1" charset="-128"/>
              </a:rPr>
              <a:t/>
            </a:r>
            <a:br>
              <a:rPr lang="en-US" sz="1000" dirty="0">
                <a:latin typeface="Arial" charset="0"/>
                <a:ea typeface="ＭＳ Ｐゴシック" pitchFamily="1" charset="-128"/>
              </a:rPr>
            </a:br>
            <a:endParaRPr lang="en-US" b="1" dirty="0"/>
          </a:p>
        </p:txBody>
      </p:sp>
      <p:sp>
        <p:nvSpPr>
          <p:cNvPr id="6" name="TextBox 5"/>
          <p:cNvSpPr txBox="1"/>
          <p:nvPr/>
        </p:nvSpPr>
        <p:spPr>
          <a:xfrm>
            <a:off x="0" y="1371600"/>
            <a:ext cx="9144000" cy="2123658"/>
          </a:xfrm>
          <a:prstGeom prst="rect">
            <a:avLst/>
          </a:prstGeom>
          <a:noFill/>
        </p:spPr>
        <p:txBody>
          <a:bodyPr wrap="square" rtlCol="0">
            <a:spAutoFit/>
          </a:bodyPr>
          <a:lstStyle/>
          <a:p>
            <a:pPr algn="ctr"/>
            <a:r>
              <a:rPr lang="en-US" sz="2400" b="1" dirty="0">
                <a:latin typeface="Arial" charset="0"/>
                <a:cs typeface="Arial" charset="0"/>
              </a:rPr>
              <a:t>M. K. Dubey</a:t>
            </a:r>
            <a:r>
              <a:rPr lang="en-US" sz="2400" b="1" baseline="30000" dirty="0">
                <a:latin typeface="Arial" charset="0"/>
                <a:cs typeface="Arial" charset="0"/>
              </a:rPr>
              <a:t>1</a:t>
            </a:r>
            <a:r>
              <a:rPr lang="en-US" sz="2400" b="1" dirty="0">
                <a:latin typeface="Arial" charset="0"/>
                <a:cs typeface="Arial" charset="0"/>
              </a:rPr>
              <a:t>, Z. Butterfield</a:t>
            </a:r>
            <a:r>
              <a:rPr lang="en-US" sz="2400" b="1" baseline="30000" dirty="0">
                <a:latin typeface="Arial" charset="0"/>
                <a:cs typeface="Arial" charset="0"/>
              </a:rPr>
              <a:t>1</a:t>
            </a:r>
            <a:r>
              <a:rPr lang="en-US" sz="2400" b="1" dirty="0">
                <a:latin typeface="Arial" charset="0"/>
                <a:cs typeface="Arial" charset="0"/>
              </a:rPr>
              <a:t>, R. Lindenmaier</a:t>
            </a:r>
            <a:r>
              <a:rPr lang="en-US" sz="2400" b="1" baseline="30000" dirty="0">
                <a:latin typeface="Arial" charset="0"/>
                <a:cs typeface="Arial" charset="0"/>
              </a:rPr>
              <a:t>1</a:t>
            </a:r>
            <a:r>
              <a:rPr lang="en-US" sz="2400" b="1" dirty="0">
                <a:latin typeface="Arial" charset="0"/>
                <a:cs typeface="Arial" charset="0"/>
              </a:rPr>
              <a:t>, H. Parker</a:t>
            </a:r>
            <a:r>
              <a:rPr lang="en-US" sz="2400" b="1" baseline="30000" dirty="0">
                <a:latin typeface="Arial" charset="0"/>
                <a:cs typeface="Arial" charset="0"/>
              </a:rPr>
              <a:t>1</a:t>
            </a:r>
            <a:r>
              <a:rPr lang="en-US" sz="2400" b="1" dirty="0">
                <a:latin typeface="Arial" charset="0"/>
                <a:cs typeface="Arial" charset="0"/>
              </a:rPr>
              <a:t>,  </a:t>
            </a:r>
            <a:endParaRPr lang="en-US" sz="2400" b="1" dirty="0" smtClean="0">
              <a:latin typeface="Arial" charset="0"/>
              <a:cs typeface="Arial" charset="0"/>
            </a:endParaRPr>
          </a:p>
          <a:p>
            <a:pPr algn="ctr"/>
            <a:r>
              <a:rPr lang="en-US" sz="2400" b="1" dirty="0" smtClean="0">
                <a:latin typeface="Arial" charset="0"/>
                <a:cs typeface="Arial" charset="0"/>
              </a:rPr>
              <a:t>J</a:t>
            </a:r>
            <a:r>
              <a:rPr lang="en-US" sz="2400" b="1" dirty="0">
                <a:latin typeface="Arial" charset="0"/>
                <a:cs typeface="Arial" charset="0"/>
              </a:rPr>
              <a:t>. Hedelius</a:t>
            </a:r>
            <a:r>
              <a:rPr lang="en-US" sz="2400" b="1" baseline="30000" dirty="0">
                <a:latin typeface="Arial" charset="0"/>
                <a:cs typeface="Arial" charset="0"/>
              </a:rPr>
              <a:t>2</a:t>
            </a:r>
            <a:r>
              <a:rPr lang="en-US" sz="2400" b="1" dirty="0">
                <a:latin typeface="Arial" charset="0"/>
                <a:cs typeface="Arial" charset="0"/>
              </a:rPr>
              <a:t>, D. Wunch</a:t>
            </a:r>
            <a:r>
              <a:rPr lang="en-US" sz="2400" b="1" baseline="30000" dirty="0">
                <a:latin typeface="Arial" charset="0"/>
                <a:cs typeface="Arial" charset="0"/>
              </a:rPr>
              <a:t>2</a:t>
            </a:r>
            <a:r>
              <a:rPr lang="en-US" sz="2400" b="1" dirty="0">
                <a:latin typeface="Arial" charset="0"/>
                <a:cs typeface="Arial" charset="0"/>
              </a:rPr>
              <a:t>, P. Wennberg</a:t>
            </a:r>
            <a:r>
              <a:rPr lang="en-US" sz="2400" b="1" baseline="30000" dirty="0">
                <a:latin typeface="Arial" charset="0"/>
                <a:cs typeface="Arial" charset="0"/>
              </a:rPr>
              <a:t>2</a:t>
            </a:r>
            <a:r>
              <a:rPr lang="en-US" sz="2400" b="1" dirty="0">
                <a:latin typeface="Arial" charset="0"/>
                <a:cs typeface="Arial" charset="0"/>
              </a:rPr>
              <a:t> and F. </a:t>
            </a:r>
            <a:r>
              <a:rPr lang="en-US" sz="2400" b="1" dirty="0" smtClean="0">
                <a:latin typeface="Arial" charset="0"/>
                <a:cs typeface="Arial" charset="0"/>
              </a:rPr>
              <a:t>Hase</a:t>
            </a:r>
            <a:r>
              <a:rPr lang="en-US" sz="2400" b="1" baseline="30000" dirty="0" smtClean="0">
                <a:latin typeface="Arial" charset="0"/>
                <a:cs typeface="Arial" charset="0"/>
              </a:rPr>
              <a:t>3</a:t>
            </a:r>
            <a:endParaRPr lang="en-US" sz="2400" b="1" baseline="30000" dirty="0">
              <a:latin typeface="Arial" charset="0"/>
              <a:cs typeface="Arial" charset="0"/>
            </a:endParaRPr>
          </a:p>
          <a:p>
            <a:pPr algn="ctr"/>
            <a:r>
              <a:rPr lang="en-US" sz="2000" b="1" baseline="30000" dirty="0">
                <a:latin typeface="Arial" charset="0"/>
                <a:ea typeface="ＭＳ Ｐゴシック" pitchFamily="1" charset="-128"/>
              </a:rPr>
              <a:t>1</a:t>
            </a:r>
            <a:r>
              <a:rPr lang="en-US" sz="2000" dirty="0">
                <a:latin typeface="Arial" charset="0"/>
                <a:ea typeface="ＭＳ Ｐゴシック" pitchFamily="1" charset="-128"/>
              </a:rPr>
              <a:t>Los Alamos National Laboratory, Los Alamos, NM, </a:t>
            </a:r>
            <a:endParaRPr lang="en-US" sz="2000" dirty="0" smtClean="0">
              <a:latin typeface="Arial" charset="0"/>
              <a:ea typeface="ＭＳ Ｐゴシック" pitchFamily="1" charset="-128"/>
            </a:endParaRPr>
          </a:p>
          <a:p>
            <a:pPr algn="ctr"/>
            <a:r>
              <a:rPr lang="en-US" sz="2000" baseline="30000" dirty="0" smtClean="0">
                <a:latin typeface="Arial" charset="0"/>
                <a:ea typeface="ＭＳ Ｐゴシック" pitchFamily="1" charset="-128"/>
              </a:rPr>
              <a:t>2</a:t>
            </a:r>
            <a:r>
              <a:rPr lang="en-US" sz="2000" dirty="0" smtClean="0">
                <a:latin typeface="Arial" charset="0"/>
                <a:ea typeface="ＭＳ Ｐゴシック" pitchFamily="1" charset="-128"/>
              </a:rPr>
              <a:t>Caltech</a:t>
            </a:r>
            <a:r>
              <a:rPr lang="en-US" sz="2000" dirty="0">
                <a:latin typeface="Arial" charset="0"/>
                <a:ea typeface="ＭＳ Ｐゴシック" pitchFamily="1" charset="-128"/>
              </a:rPr>
              <a:t>, Pasadena, </a:t>
            </a:r>
            <a:r>
              <a:rPr lang="en-US" sz="2000" dirty="0" smtClean="0">
                <a:latin typeface="Arial" charset="0"/>
                <a:ea typeface="ＭＳ Ｐゴシック" pitchFamily="1" charset="-128"/>
              </a:rPr>
              <a:t>CA and </a:t>
            </a:r>
            <a:r>
              <a:rPr lang="en-US" sz="2000" baseline="30000" dirty="0" smtClean="0">
                <a:latin typeface="Arial" charset="0"/>
                <a:ea typeface="ＭＳ Ｐゴシック" pitchFamily="1" charset="-128"/>
              </a:rPr>
              <a:t>3</a:t>
            </a:r>
            <a:r>
              <a:rPr lang="en-US" sz="2000" dirty="0" smtClean="0">
                <a:latin typeface="Arial" charset="0"/>
                <a:ea typeface="ＭＳ Ｐゴシック" pitchFamily="1" charset="-128"/>
              </a:rPr>
              <a:t>KIT</a:t>
            </a:r>
            <a:r>
              <a:rPr lang="en-US" sz="2000" dirty="0">
                <a:latin typeface="Arial" charset="0"/>
                <a:ea typeface="ＭＳ Ｐゴシック" pitchFamily="1" charset="-128"/>
              </a:rPr>
              <a:t>, Karlsruhe, Germany</a:t>
            </a:r>
            <a:endParaRPr lang="en-US" sz="2000" b="1" dirty="0" smtClean="0">
              <a:latin typeface="Arial" charset="0"/>
              <a:cs typeface="Arial" charset="0"/>
            </a:endParaRPr>
          </a:p>
          <a:p>
            <a:pPr algn="ctr"/>
            <a:endParaRPr lang="en-US" sz="2400" b="1" dirty="0">
              <a:latin typeface="Arial" charset="0"/>
              <a:cs typeface="Arial" charset="0"/>
            </a:endParaRPr>
          </a:p>
          <a:p>
            <a:pPr algn="ctr"/>
            <a:endParaRPr lang="is-IS" sz="2000" b="1" dirty="0" smtClean="0"/>
          </a:p>
        </p:txBody>
      </p:sp>
      <p:sp>
        <p:nvSpPr>
          <p:cNvPr id="7" name="TextBox 6"/>
          <p:cNvSpPr txBox="1"/>
          <p:nvPr/>
        </p:nvSpPr>
        <p:spPr>
          <a:xfrm>
            <a:off x="2327188" y="6117397"/>
            <a:ext cx="5221105" cy="307777"/>
          </a:xfrm>
          <a:prstGeom prst="rect">
            <a:avLst/>
          </a:prstGeom>
          <a:noFill/>
        </p:spPr>
        <p:txBody>
          <a:bodyPr wrap="none" rtlCol="0">
            <a:spAutoFit/>
          </a:bodyPr>
          <a:lstStyle/>
          <a:p>
            <a:r>
              <a:rPr lang="en-US" sz="1400" i="1" dirty="0" smtClean="0"/>
              <a:t>NASA – CMS Project Report Bethesda, Maryland 13 Nov 2014</a:t>
            </a:r>
            <a:endParaRPr lang="en-US" sz="1400" i="1" dirty="0"/>
          </a:p>
        </p:txBody>
      </p:sp>
      <p:sp>
        <p:nvSpPr>
          <p:cNvPr id="22" name="Rectangle 21"/>
          <p:cNvSpPr/>
          <p:nvPr/>
        </p:nvSpPr>
        <p:spPr>
          <a:xfrm>
            <a:off x="3276599" y="2590800"/>
            <a:ext cx="2743201" cy="830997"/>
          </a:xfrm>
          <a:prstGeom prst="rect">
            <a:avLst/>
          </a:prstGeom>
        </p:spPr>
        <p:txBody>
          <a:bodyPr wrap="square">
            <a:spAutoFit/>
          </a:bodyPr>
          <a:lstStyle/>
          <a:p>
            <a:pPr algn="ctr"/>
            <a:endParaRPr lang="en-US" sz="1600" dirty="0"/>
          </a:p>
          <a:p>
            <a:pPr algn="ctr"/>
            <a:r>
              <a:rPr lang="is-IS" sz="1600" b="1" dirty="0" smtClean="0">
                <a:hlinkClick r:id="rId3"/>
              </a:rPr>
              <a:t>dubey</a:t>
            </a:r>
            <a:r>
              <a:rPr lang="is-IS" sz="1600" b="1" dirty="0">
                <a:hlinkClick r:id="rId3"/>
              </a:rPr>
              <a:t>@</a:t>
            </a:r>
            <a:r>
              <a:rPr lang="is-IS" sz="1600" b="1" dirty="0" smtClean="0">
                <a:hlinkClick r:id="rId3"/>
              </a:rPr>
              <a:t>lanl.gov</a:t>
            </a:r>
            <a:endParaRPr lang="en-US" sz="1600" dirty="0" smtClean="0"/>
          </a:p>
          <a:p>
            <a:pPr algn="ctr"/>
            <a:r>
              <a:rPr lang="en-US" sz="1600" i="1" dirty="0" smtClean="0"/>
              <a:t>.</a:t>
            </a:r>
            <a:endParaRPr lang="en-US" sz="1600" i="1" dirty="0"/>
          </a:p>
        </p:txBody>
      </p:sp>
      <p:grpSp>
        <p:nvGrpSpPr>
          <p:cNvPr id="28" name="Group 27"/>
          <p:cNvGrpSpPr/>
          <p:nvPr/>
        </p:nvGrpSpPr>
        <p:grpSpPr>
          <a:xfrm>
            <a:off x="-12700" y="3437718"/>
            <a:ext cx="8955375" cy="2062659"/>
            <a:chOff x="18364200" y="5257800"/>
            <a:chExt cx="18745200" cy="4876800"/>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56200" y="5334000"/>
              <a:ext cx="3200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09000" y="5334000"/>
              <a:ext cx="3200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6"/>
            <a:stretch>
              <a:fillRect/>
            </a:stretch>
          </p:blipFill>
          <p:spPr>
            <a:xfrm>
              <a:off x="18364200" y="5257800"/>
              <a:ext cx="6096000" cy="4770783"/>
            </a:xfrm>
            <a:prstGeom prst="rect">
              <a:avLst/>
            </a:prstGeom>
          </p:spPr>
        </p:pic>
        <p:pic>
          <p:nvPicPr>
            <p:cNvPr id="34" name="Picture 33"/>
            <p:cNvPicPr>
              <a:picLocks noChangeAspect="1"/>
            </p:cNvPicPr>
            <p:nvPr/>
          </p:nvPicPr>
          <p:blipFill>
            <a:blip r:embed="rId7"/>
            <a:stretch>
              <a:fillRect/>
            </a:stretch>
          </p:blipFill>
          <p:spPr>
            <a:xfrm>
              <a:off x="24307800" y="5257800"/>
              <a:ext cx="6254809" cy="4853698"/>
            </a:xfrm>
            <a:prstGeom prst="rect">
              <a:avLst/>
            </a:prstGeom>
          </p:spPr>
        </p:pic>
      </p:grpSp>
      <p:pic>
        <p:nvPicPr>
          <p:cNvPr id="35" name="Picture 34"/>
          <p:cNvPicPr>
            <a:picLocks noChangeAspect="1" noChangeArrowheads="1"/>
          </p:cNvPicPr>
          <p:nvPr/>
        </p:nvPicPr>
        <p:blipFill>
          <a:blip r:embed="rId8">
            <a:extLst>
              <a:ext uri="{28A0092B-C50C-407E-A947-70E740481C1C}">
                <a14:useLocalDpi xmlns:a14="http://schemas.microsoft.com/office/drawing/2010/main" val="0"/>
              </a:ext>
            </a:extLst>
          </a:blip>
          <a:srcRect b="20580"/>
          <a:stretch>
            <a:fillRect/>
          </a:stretch>
        </p:blipFill>
        <p:spPr bwMode="auto">
          <a:xfrm>
            <a:off x="749300" y="5681215"/>
            <a:ext cx="1242631" cy="5900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400" y="5116983"/>
            <a:ext cx="914132" cy="338554"/>
          </a:xfrm>
          <a:prstGeom prst="rect">
            <a:avLst/>
          </a:prstGeom>
          <a:noFill/>
        </p:spPr>
        <p:txBody>
          <a:bodyPr wrap="none" rtlCol="0">
            <a:spAutoFit/>
          </a:bodyPr>
          <a:lstStyle/>
          <a:p>
            <a:r>
              <a:rPr lang="en-US" sz="1600" dirty="0" smtClean="0">
                <a:solidFill>
                  <a:srgbClr val="FFFF00"/>
                </a:solidFill>
              </a:rPr>
              <a:t>TCCON</a:t>
            </a:r>
            <a:endParaRPr lang="en-US" sz="1600" dirty="0">
              <a:solidFill>
                <a:srgbClr val="FFFF00"/>
              </a:solidFill>
            </a:endParaRPr>
          </a:p>
        </p:txBody>
      </p:sp>
      <p:sp>
        <p:nvSpPr>
          <p:cNvPr id="13" name="TextBox 12"/>
          <p:cNvSpPr txBox="1"/>
          <p:nvPr/>
        </p:nvSpPr>
        <p:spPr>
          <a:xfrm>
            <a:off x="3213090" y="5116983"/>
            <a:ext cx="823362" cy="338554"/>
          </a:xfrm>
          <a:prstGeom prst="rect">
            <a:avLst/>
          </a:prstGeom>
          <a:noFill/>
        </p:spPr>
        <p:txBody>
          <a:bodyPr wrap="none" rtlCol="0">
            <a:spAutoFit/>
          </a:bodyPr>
          <a:lstStyle/>
          <a:p>
            <a:r>
              <a:rPr lang="en-US" sz="1600" dirty="0" smtClean="0">
                <a:solidFill>
                  <a:srgbClr val="FFFF00"/>
                </a:solidFill>
              </a:rPr>
              <a:t>125HR</a:t>
            </a:r>
            <a:endParaRPr lang="en-US" sz="1600" dirty="0">
              <a:solidFill>
                <a:srgbClr val="FFFF00"/>
              </a:solidFill>
            </a:endParaRPr>
          </a:p>
        </p:txBody>
      </p:sp>
      <p:sp>
        <p:nvSpPr>
          <p:cNvPr id="14" name="TextBox 13"/>
          <p:cNvSpPr txBox="1"/>
          <p:nvPr/>
        </p:nvSpPr>
        <p:spPr>
          <a:xfrm>
            <a:off x="5811934" y="5103166"/>
            <a:ext cx="1210888" cy="338554"/>
          </a:xfrm>
          <a:prstGeom prst="rect">
            <a:avLst/>
          </a:prstGeom>
          <a:noFill/>
        </p:spPr>
        <p:txBody>
          <a:bodyPr wrap="none" rtlCol="0">
            <a:spAutoFit/>
          </a:bodyPr>
          <a:lstStyle/>
          <a:p>
            <a:r>
              <a:rPr lang="en-US" sz="1600" dirty="0" smtClean="0">
                <a:solidFill>
                  <a:srgbClr val="FFFF00"/>
                </a:solidFill>
              </a:rPr>
              <a:t>EM27/SUN</a:t>
            </a:r>
            <a:endParaRPr lang="en-US" sz="1600" dirty="0">
              <a:solidFill>
                <a:srgbClr val="FFFF00"/>
              </a:solidFill>
            </a:endParaRPr>
          </a:p>
        </p:txBody>
      </p:sp>
      <p:sp>
        <p:nvSpPr>
          <p:cNvPr id="15" name="TextBox 14"/>
          <p:cNvSpPr txBox="1"/>
          <p:nvPr/>
        </p:nvSpPr>
        <p:spPr>
          <a:xfrm>
            <a:off x="7633625" y="5103166"/>
            <a:ext cx="1096574" cy="338554"/>
          </a:xfrm>
          <a:prstGeom prst="rect">
            <a:avLst/>
          </a:prstGeom>
          <a:noFill/>
        </p:spPr>
        <p:txBody>
          <a:bodyPr wrap="none" rtlCol="0">
            <a:spAutoFit/>
          </a:bodyPr>
          <a:lstStyle/>
          <a:p>
            <a:r>
              <a:rPr lang="en-US" sz="1600" dirty="0" smtClean="0">
                <a:solidFill>
                  <a:srgbClr val="FFFF00"/>
                </a:solidFill>
              </a:rPr>
              <a:t>COCCON</a:t>
            </a:r>
            <a:endParaRPr lang="en-US" sz="1600" dirty="0">
              <a:solidFill>
                <a:srgbClr val="FFFF00"/>
              </a:solidFill>
            </a:endParaRPr>
          </a:p>
        </p:txBody>
      </p:sp>
    </p:spTree>
    <p:extLst>
      <p:ext uri="{BB962C8B-B14F-4D97-AF65-F5344CB8AC3E}">
        <p14:creationId xmlns:p14="http://schemas.microsoft.com/office/powerpoint/2010/main" val="25107173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Caltech Diurnal (Urban)</a:t>
            </a:r>
            <a:endParaRPr lang="en-US" dirty="0"/>
          </a:p>
        </p:txBody>
      </p:sp>
      <p:sp>
        <p:nvSpPr>
          <p:cNvPr id="4" name="Slide Number Placeholder 3"/>
          <p:cNvSpPr>
            <a:spLocks noGrp="1"/>
          </p:cNvSpPr>
          <p:nvPr>
            <p:ph type="sldNum" sz="quarter" idx="10"/>
          </p:nvPr>
        </p:nvSpPr>
        <p:spPr/>
        <p:txBody>
          <a:bodyPr/>
          <a:lstStyle/>
          <a:p>
            <a:pPr>
              <a:defRPr/>
            </a:pPr>
            <a:fld id="{B0BF6CE7-F4C5-469F-83E1-20F829B615CF}" type="slidenum">
              <a:rPr lang="en-US" smtClean="0"/>
              <a:pPr>
                <a:defRPr/>
              </a:pPr>
              <a:t>10</a:t>
            </a:fld>
            <a:endParaRPr lang="en-US"/>
          </a:p>
        </p:txBody>
      </p:sp>
      <p:pic>
        <p:nvPicPr>
          <p:cNvPr id="5" name="Picture 4" descr="co2 boxcar 5 pl vs ci.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26030"/>
            <a:ext cx="4758266" cy="3584205"/>
          </a:xfrm>
          <a:prstGeom prst="rect">
            <a:avLst/>
          </a:prstGeom>
        </p:spPr>
      </p:pic>
      <p:pic>
        <p:nvPicPr>
          <p:cNvPr id="6" name="Picture 5" descr="ch4 boxcar 5 pl vs ci.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752" y="1826031"/>
            <a:ext cx="4725140" cy="3543854"/>
          </a:xfrm>
          <a:prstGeom prst="rect">
            <a:avLst/>
          </a:prstGeom>
        </p:spPr>
      </p:pic>
      <p:sp>
        <p:nvSpPr>
          <p:cNvPr id="7" name="TextBox 6"/>
          <p:cNvSpPr txBox="1"/>
          <p:nvPr/>
        </p:nvSpPr>
        <p:spPr>
          <a:xfrm>
            <a:off x="3050332" y="3886200"/>
            <a:ext cx="760445" cy="461665"/>
          </a:xfrm>
          <a:prstGeom prst="rect">
            <a:avLst/>
          </a:prstGeom>
          <a:noFill/>
        </p:spPr>
        <p:txBody>
          <a:bodyPr wrap="none" rtlCol="0">
            <a:spAutoFit/>
          </a:bodyPr>
          <a:lstStyle/>
          <a:p>
            <a:r>
              <a:rPr lang="en-US" sz="2400" dirty="0" smtClean="0"/>
              <a:t>CO</a:t>
            </a:r>
            <a:r>
              <a:rPr lang="en-US" sz="2400" baseline="-25000" dirty="0" smtClean="0"/>
              <a:t>2</a:t>
            </a:r>
            <a:endParaRPr lang="en-US" sz="2400" baseline="-25000" dirty="0"/>
          </a:p>
        </p:txBody>
      </p:sp>
      <p:sp>
        <p:nvSpPr>
          <p:cNvPr id="8" name="TextBox 7"/>
          <p:cNvSpPr txBox="1"/>
          <p:nvPr/>
        </p:nvSpPr>
        <p:spPr>
          <a:xfrm>
            <a:off x="7086600" y="3703934"/>
            <a:ext cx="743312" cy="461665"/>
          </a:xfrm>
          <a:prstGeom prst="rect">
            <a:avLst/>
          </a:prstGeom>
          <a:noFill/>
        </p:spPr>
        <p:txBody>
          <a:bodyPr wrap="none" rtlCol="0">
            <a:spAutoFit/>
          </a:bodyPr>
          <a:lstStyle/>
          <a:p>
            <a:r>
              <a:rPr lang="en-US" sz="2400" dirty="0" smtClean="0"/>
              <a:t>CH</a:t>
            </a:r>
            <a:r>
              <a:rPr lang="en-US" sz="2400" baseline="-25000" dirty="0"/>
              <a:t>4</a:t>
            </a:r>
          </a:p>
        </p:txBody>
      </p:sp>
      <p:sp>
        <p:nvSpPr>
          <p:cNvPr id="11" name="TextBox 10"/>
          <p:cNvSpPr txBox="1"/>
          <p:nvPr/>
        </p:nvSpPr>
        <p:spPr>
          <a:xfrm>
            <a:off x="646415" y="5580438"/>
            <a:ext cx="8032367" cy="830997"/>
          </a:xfrm>
          <a:prstGeom prst="rect">
            <a:avLst/>
          </a:prstGeom>
          <a:noFill/>
        </p:spPr>
        <p:txBody>
          <a:bodyPr wrap="none" rtlCol="0">
            <a:spAutoFit/>
          </a:bodyPr>
          <a:lstStyle/>
          <a:p>
            <a:pPr algn="ctr"/>
            <a:r>
              <a:rPr lang="en-US" sz="1800" dirty="0" smtClean="0"/>
              <a:t>Tight correlations demonstrate EM27 tracks 125HR changes in CO</a:t>
            </a:r>
            <a:r>
              <a:rPr lang="en-US" sz="1800" baseline="-25000" dirty="0" smtClean="0"/>
              <a:t>2</a:t>
            </a:r>
            <a:r>
              <a:rPr lang="en-US" sz="1800" dirty="0" smtClean="0"/>
              <a:t> and CH</a:t>
            </a:r>
            <a:r>
              <a:rPr lang="en-US" sz="1800" baseline="-25000" dirty="0" smtClean="0"/>
              <a:t>4</a:t>
            </a:r>
            <a:r>
              <a:rPr lang="en-US" sz="1800" dirty="0" smtClean="0"/>
              <a:t> </a:t>
            </a:r>
          </a:p>
          <a:p>
            <a:pPr algn="ctr"/>
            <a:r>
              <a:rPr lang="en-US" sz="1800" dirty="0" smtClean="0">
                <a:solidFill>
                  <a:srgbClr val="FF0000"/>
                </a:solidFill>
              </a:rPr>
              <a:t>EM27 CH</a:t>
            </a:r>
            <a:r>
              <a:rPr lang="en-US" sz="1800" baseline="-25000" dirty="0" smtClean="0">
                <a:solidFill>
                  <a:srgbClr val="FF0000"/>
                </a:solidFill>
              </a:rPr>
              <a:t>4</a:t>
            </a:r>
            <a:r>
              <a:rPr lang="en-US" sz="1800" dirty="0" smtClean="0">
                <a:solidFill>
                  <a:srgbClr val="FF0000"/>
                </a:solidFill>
              </a:rPr>
              <a:t> is high by 20ppb</a:t>
            </a:r>
            <a:endParaRPr lang="en-US" sz="1800" baseline="-25000" dirty="0" smtClean="0">
              <a:solidFill>
                <a:srgbClr val="FF0000"/>
              </a:solidFill>
            </a:endParaRPr>
          </a:p>
          <a:p>
            <a:pPr algn="ctr"/>
            <a:endParaRPr lang="en-US" sz="1800" baseline="-25000" dirty="0">
              <a:solidFill>
                <a:srgbClr val="FF0000"/>
              </a:solidFill>
            </a:endParaRPr>
          </a:p>
        </p:txBody>
      </p:sp>
      <p:sp>
        <p:nvSpPr>
          <p:cNvPr id="12" name="TextBox 11"/>
          <p:cNvSpPr txBox="1"/>
          <p:nvPr/>
        </p:nvSpPr>
        <p:spPr>
          <a:xfrm>
            <a:off x="4561130" y="4347865"/>
            <a:ext cx="394271" cy="738664"/>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17907542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
            <a:ext cx="8229600" cy="1143000"/>
          </a:xfrm>
        </p:spPr>
        <p:txBody>
          <a:bodyPr/>
          <a:lstStyle/>
          <a:p>
            <a:r>
              <a:rPr lang="en-US" dirty="0" smtClean="0"/>
              <a:t>Los Alamos Diurnal Profile (Remote)</a:t>
            </a:r>
            <a:endParaRPr lang="en-US" dirty="0"/>
          </a:p>
        </p:txBody>
      </p:sp>
      <p:sp>
        <p:nvSpPr>
          <p:cNvPr id="4" name="Slide Number Placeholder 3"/>
          <p:cNvSpPr>
            <a:spLocks noGrp="1"/>
          </p:cNvSpPr>
          <p:nvPr>
            <p:ph type="sldNum" sz="quarter" idx="10"/>
          </p:nvPr>
        </p:nvSpPr>
        <p:spPr/>
        <p:txBody>
          <a:bodyPr/>
          <a:lstStyle/>
          <a:p>
            <a:pPr>
              <a:defRPr/>
            </a:pPr>
            <a:fld id="{B0BF6CE7-F4C5-469F-83E1-20F829B615CF}" type="slidenum">
              <a:rPr lang="en-US" smtClean="0"/>
              <a:pPr>
                <a:defRPr/>
              </a:pPr>
              <a:t>11</a:t>
            </a:fld>
            <a:endParaRPr lang="en-US"/>
          </a:p>
        </p:txBody>
      </p:sp>
      <p:pic>
        <p:nvPicPr>
          <p:cNvPr id="5" name="Picture 4" descr="CO2_timeseries_EM27-125HR_Jan2014.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091621"/>
            <a:ext cx="3172459" cy="6128616"/>
          </a:xfrm>
          <a:prstGeom prst="rect">
            <a:avLst/>
          </a:prstGeom>
        </p:spPr>
      </p:pic>
      <p:pic>
        <p:nvPicPr>
          <p:cNvPr id="6" name="Picture 5" descr="CH4_timeseries_EM27-125HR_Jan2014.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111" y="1091621"/>
            <a:ext cx="3165289" cy="6114762"/>
          </a:xfrm>
          <a:prstGeom prst="rect">
            <a:avLst/>
          </a:prstGeom>
        </p:spPr>
      </p:pic>
      <p:sp>
        <p:nvSpPr>
          <p:cNvPr id="7" name="TextBox 6"/>
          <p:cNvSpPr txBox="1"/>
          <p:nvPr/>
        </p:nvSpPr>
        <p:spPr>
          <a:xfrm>
            <a:off x="0" y="1917700"/>
            <a:ext cx="2362200" cy="2031325"/>
          </a:xfrm>
          <a:prstGeom prst="rect">
            <a:avLst/>
          </a:prstGeom>
          <a:noFill/>
        </p:spPr>
        <p:txBody>
          <a:bodyPr wrap="square" rtlCol="0">
            <a:spAutoFit/>
          </a:bodyPr>
          <a:lstStyle/>
          <a:p>
            <a:pPr algn="ctr"/>
            <a:r>
              <a:rPr lang="en-US" sz="1800" dirty="0" smtClean="0">
                <a:solidFill>
                  <a:srgbClr val="0000FF"/>
                </a:solidFill>
              </a:rPr>
              <a:t>EM27</a:t>
            </a:r>
            <a:r>
              <a:rPr lang="en-US" sz="1800" dirty="0" smtClean="0"/>
              <a:t> tracks </a:t>
            </a:r>
            <a:r>
              <a:rPr lang="en-US" sz="1800" dirty="0" smtClean="0">
                <a:solidFill>
                  <a:srgbClr val="FF0000"/>
                </a:solidFill>
              </a:rPr>
              <a:t>125HR</a:t>
            </a:r>
            <a:endParaRPr lang="en-US" sz="1800" dirty="0" smtClean="0"/>
          </a:p>
          <a:p>
            <a:pPr algn="ctr"/>
            <a:r>
              <a:rPr lang="en-US" sz="1800" dirty="0" smtClean="0"/>
              <a:t>CO</a:t>
            </a:r>
            <a:r>
              <a:rPr lang="en-US" sz="1800" baseline="-25000" dirty="0" smtClean="0"/>
              <a:t>2</a:t>
            </a:r>
            <a:r>
              <a:rPr lang="en-US" sz="1800" dirty="0" smtClean="0"/>
              <a:t> and CH</a:t>
            </a:r>
            <a:r>
              <a:rPr lang="en-US" sz="1800" baseline="-25000" dirty="0" smtClean="0"/>
              <a:t>4 </a:t>
            </a:r>
            <a:r>
              <a:rPr lang="en-US" sz="1800" dirty="0" smtClean="0"/>
              <a:t>well including slow variations.</a:t>
            </a:r>
          </a:p>
          <a:p>
            <a:pPr algn="ctr"/>
            <a:endParaRPr lang="en-US" sz="1800" dirty="0"/>
          </a:p>
          <a:p>
            <a:pPr algn="ctr"/>
            <a:r>
              <a:rPr lang="en-US" sz="1800" dirty="0" smtClean="0"/>
              <a:t>Not enough variation to compare changes</a:t>
            </a:r>
          </a:p>
        </p:txBody>
      </p:sp>
    </p:spTree>
    <p:extLst>
      <p:ext uri="{BB962C8B-B14F-4D97-AF65-F5344CB8AC3E}">
        <p14:creationId xmlns:p14="http://schemas.microsoft.com/office/powerpoint/2010/main" val="183369863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and Future Work</a:t>
            </a:r>
            <a:endParaRPr lang="en-US" dirty="0"/>
          </a:p>
        </p:txBody>
      </p:sp>
      <p:sp>
        <p:nvSpPr>
          <p:cNvPr id="3" name="Content Placeholder 2"/>
          <p:cNvSpPr>
            <a:spLocks noGrp="1"/>
          </p:cNvSpPr>
          <p:nvPr>
            <p:ph idx="1"/>
          </p:nvPr>
        </p:nvSpPr>
        <p:spPr>
          <a:xfrm>
            <a:off x="25400" y="1371600"/>
            <a:ext cx="9144000" cy="5137150"/>
          </a:xfrm>
        </p:spPr>
        <p:txBody>
          <a:bodyPr/>
          <a:lstStyle/>
          <a:p>
            <a:r>
              <a:rPr lang="en-US" sz="2400" dirty="0" smtClean="0"/>
              <a:t>Atmospheric remote sensing verification of CH</a:t>
            </a:r>
            <a:r>
              <a:rPr lang="en-US" sz="2400" baseline="-25000" dirty="0" smtClean="0"/>
              <a:t>4</a:t>
            </a:r>
            <a:r>
              <a:rPr lang="en-US" sz="2400" dirty="0" smtClean="0"/>
              <a:t> fugitive leaks</a:t>
            </a:r>
          </a:p>
          <a:p>
            <a:r>
              <a:rPr lang="en-US" sz="2400" dirty="0" smtClean="0"/>
              <a:t>Demonstrated EM27 tracks daily CO</a:t>
            </a:r>
            <a:r>
              <a:rPr lang="en-US" sz="2400" baseline="-25000" dirty="0" smtClean="0"/>
              <a:t>2</a:t>
            </a:r>
            <a:r>
              <a:rPr lang="en-US" sz="2400" dirty="0" smtClean="0"/>
              <a:t> and CH</a:t>
            </a:r>
            <a:r>
              <a:rPr lang="en-US" sz="2400" baseline="-25000" dirty="0" smtClean="0"/>
              <a:t>4</a:t>
            </a:r>
            <a:r>
              <a:rPr lang="en-US" sz="2400" dirty="0" smtClean="0"/>
              <a:t> changes measured by the 125HR in power plant, urban and remote well.</a:t>
            </a:r>
          </a:p>
          <a:p>
            <a:r>
              <a:rPr lang="en-US" sz="2400" dirty="0" smtClean="0"/>
              <a:t>The EM27 is biased high by 20 ppb relative to 125HR.</a:t>
            </a:r>
          </a:p>
          <a:p>
            <a:r>
              <a:rPr lang="en-US" sz="2400" dirty="0" smtClean="0"/>
              <a:t>The EM27 that was shipped from Germany and has been driven extensively over a year is remarkably stable.</a:t>
            </a:r>
          </a:p>
          <a:p>
            <a:r>
              <a:rPr lang="en-US" sz="2400" dirty="0" smtClean="0">
                <a:latin typeface="Arial" charset="0"/>
                <a:ea typeface="ＭＳ Ｐゴシック" charset="0"/>
                <a:cs typeface="ＭＳ Ｐゴシック" charset="0"/>
              </a:rPr>
              <a:t>2015: TCCON campaigns in OK, </a:t>
            </a:r>
            <a:r>
              <a:rPr lang="en-US" sz="2400" dirty="0">
                <a:latin typeface="Arial" charset="0"/>
                <a:ea typeface="ＭＳ Ｐゴシック" charset="0"/>
                <a:cs typeface="ＭＳ Ｐゴシック" charset="0"/>
              </a:rPr>
              <a:t>WI &amp;</a:t>
            </a:r>
            <a:r>
              <a:rPr lang="en-US" sz="2400" dirty="0" smtClean="0">
                <a:latin typeface="Arial" charset="0"/>
                <a:ea typeface="ＭＳ Ｐゴシック" charset="0"/>
                <a:cs typeface="ＭＳ Ｐゴシック" charset="0"/>
              </a:rPr>
              <a:t> </a:t>
            </a:r>
            <a:r>
              <a:rPr lang="en-US" sz="2400" dirty="0">
                <a:latin typeface="Arial" charset="0"/>
                <a:ea typeface="ＭＳ Ｐゴシック" charset="0"/>
                <a:cs typeface="ＭＳ Ｐゴシック" charset="0"/>
              </a:rPr>
              <a:t>possibly </a:t>
            </a:r>
            <a:r>
              <a:rPr lang="en-US" sz="2400" dirty="0" smtClean="0">
                <a:latin typeface="Arial" charset="0"/>
                <a:ea typeface="ＭＳ Ｐゴシック" charset="0"/>
                <a:cs typeface="ＭＳ Ｐゴシック" charset="0"/>
              </a:rPr>
              <a:t>Eureka.</a:t>
            </a:r>
          </a:p>
          <a:p>
            <a:r>
              <a:rPr lang="en-US" sz="2400" dirty="0" smtClean="0">
                <a:latin typeface="Arial" charset="0"/>
                <a:ea typeface="ＭＳ Ｐゴシック" charset="0"/>
                <a:cs typeface="ＭＳ Ｐゴシック" charset="0"/>
              </a:rPr>
              <a:t>2016: Propose deployment to Brazil and Philippines</a:t>
            </a:r>
          </a:p>
          <a:p>
            <a:r>
              <a:rPr lang="en-US" sz="2400" dirty="0" smtClean="0">
                <a:latin typeface="Arial" charset="0"/>
                <a:ea typeface="ＭＳ Ｐゴシック" charset="0"/>
                <a:cs typeface="ＭＳ Ｐゴシック" charset="0"/>
              </a:rPr>
              <a:t>Longer: ILS </a:t>
            </a:r>
            <a:r>
              <a:rPr lang="en-US" sz="2400" dirty="0">
                <a:latin typeface="Arial" charset="0"/>
                <a:ea typeface="ＭＳ Ｐゴシック" charset="0"/>
                <a:cs typeface="ＭＳ Ｐゴシック" charset="0"/>
              </a:rPr>
              <a:t>monitoring and calibration protocols are being developed at KIT to establish a EM27 network (COCCON</a:t>
            </a:r>
            <a:r>
              <a:rPr lang="en-US" sz="2400" dirty="0" smtClean="0">
                <a:latin typeface="Arial" charset="0"/>
                <a:ea typeface="ＭＳ Ｐゴシック" charset="0"/>
                <a:cs typeface="ＭＳ Ｐゴシック" charset="0"/>
              </a:rPr>
              <a:t>) with KIT (4), LANL (1), Caltech (1), Harvard (2) instruments.</a:t>
            </a:r>
          </a:p>
          <a:p>
            <a:endParaRPr lang="en-US" sz="2400" dirty="0" smtClean="0"/>
          </a:p>
          <a:p>
            <a:endParaRPr lang="en-US" sz="2400" dirty="0" smtClean="0"/>
          </a:p>
        </p:txBody>
      </p:sp>
      <p:sp>
        <p:nvSpPr>
          <p:cNvPr id="4" name="Slide Number Placeholder 3"/>
          <p:cNvSpPr>
            <a:spLocks noGrp="1"/>
          </p:cNvSpPr>
          <p:nvPr>
            <p:ph type="sldNum" sz="quarter" idx="10"/>
          </p:nvPr>
        </p:nvSpPr>
        <p:spPr/>
        <p:txBody>
          <a:bodyPr/>
          <a:lstStyle/>
          <a:p>
            <a:pPr>
              <a:defRPr/>
            </a:pPr>
            <a:fld id="{B0BF6CE7-F4C5-469F-83E1-20F829B615CF}" type="slidenum">
              <a:rPr lang="en-US" smtClean="0"/>
              <a:pPr>
                <a:defRPr/>
              </a:pPr>
              <a:t>12</a:t>
            </a:fld>
            <a:endParaRPr lang="en-US"/>
          </a:p>
        </p:txBody>
      </p:sp>
    </p:spTree>
    <p:extLst>
      <p:ext uri="{BB962C8B-B14F-4D97-AF65-F5344CB8AC3E}">
        <p14:creationId xmlns:p14="http://schemas.microsoft.com/office/powerpoint/2010/main" val="112955880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1143000"/>
          </a:xfrm>
        </p:spPr>
        <p:txBody>
          <a:bodyPr/>
          <a:lstStyle/>
          <a:p>
            <a:r>
              <a:rPr lang="en-US" sz="2800" i="1" dirty="0" smtClean="0"/>
              <a:t> </a:t>
            </a:r>
            <a:r>
              <a:rPr lang="en-US" sz="2800" dirty="0" smtClean="0"/>
              <a:t>Regional Atm. Carbon-Water Coupling Observations in Amazon Rainforest to Evaluate CLM (Dubey, TES)</a:t>
            </a:r>
            <a:endParaRPr lang="en-US" sz="2800" dirty="0"/>
          </a:p>
        </p:txBody>
      </p:sp>
      <p:sp>
        <p:nvSpPr>
          <p:cNvPr id="3" name="Content Placeholder 2"/>
          <p:cNvSpPr>
            <a:spLocks noGrp="1"/>
          </p:cNvSpPr>
          <p:nvPr>
            <p:ph idx="1"/>
          </p:nvPr>
        </p:nvSpPr>
        <p:spPr>
          <a:xfrm>
            <a:off x="76200" y="1427685"/>
            <a:ext cx="4822472" cy="4834679"/>
          </a:xfrm>
        </p:spPr>
        <p:txBody>
          <a:bodyPr/>
          <a:lstStyle/>
          <a:p>
            <a:r>
              <a:rPr lang="en-US" sz="2400" dirty="0"/>
              <a:t>FTS monitors Regional Column CO</a:t>
            </a:r>
            <a:r>
              <a:rPr lang="en-US" sz="2400" baseline="-25000" dirty="0"/>
              <a:t>2</a:t>
            </a:r>
            <a:r>
              <a:rPr lang="en-US" sz="2400" dirty="0"/>
              <a:t>, CO, CH</a:t>
            </a:r>
            <a:r>
              <a:rPr lang="en-US" sz="2400" baseline="-25000" dirty="0"/>
              <a:t>4</a:t>
            </a:r>
            <a:r>
              <a:rPr lang="en-US" sz="2400" dirty="0"/>
              <a:t>, N</a:t>
            </a:r>
            <a:r>
              <a:rPr lang="en-US" sz="2400" baseline="-25000" dirty="0"/>
              <a:t>2</a:t>
            </a:r>
            <a:r>
              <a:rPr lang="en-US" sz="2400" dirty="0"/>
              <a:t>O, H</a:t>
            </a:r>
            <a:r>
              <a:rPr lang="en-US" sz="2400" baseline="-25000" dirty="0"/>
              <a:t>2</a:t>
            </a:r>
            <a:r>
              <a:rPr lang="en-US" sz="2400" dirty="0"/>
              <a:t>O/ </a:t>
            </a:r>
            <a:r>
              <a:rPr lang="en-US" sz="2400" dirty="0" smtClean="0"/>
              <a:t>HOD every minute</a:t>
            </a:r>
          </a:p>
          <a:p>
            <a:r>
              <a:rPr lang="en-US" sz="2400" dirty="0" smtClean="0"/>
              <a:t>2 In situ </a:t>
            </a:r>
            <a:r>
              <a:rPr lang="en-US" sz="2400" dirty="0" err="1" smtClean="0"/>
              <a:t>Picarro</a:t>
            </a:r>
            <a:r>
              <a:rPr lang="en-US" sz="2400" dirty="0" err="1"/>
              <a:t>s</a:t>
            </a:r>
            <a:r>
              <a:rPr lang="en-US" sz="2400" dirty="0" smtClean="0"/>
              <a:t> monitoring CO</a:t>
            </a:r>
            <a:r>
              <a:rPr lang="en-US" sz="2400" baseline="-25000" dirty="0" smtClean="0"/>
              <a:t>2</a:t>
            </a:r>
            <a:r>
              <a:rPr lang="en-US" sz="2400" dirty="0" smtClean="0"/>
              <a:t>, CO, CH</a:t>
            </a:r>
            <a:r>
              <a:rPr lang="en-US" sz="2400" baseline="-25000" dirty="0" smtClean="0"/>
              <a:t>4 </a:t>
            </a:r>
            <a:r>
              <a:rPr lang="en-US" sz="2400" dirty="0" smtClean="0"/>
              <a:t>&amp; HOD/H</a:t>
            </a:r>
            <a:r>
              <a:rPr lang="en-US" sz="2400" baseline="-25000" dirty="0" smtClean="0"/>
              <a:t>2</a:t>
            </a:r>
            <a:r>
              <a:rPr lang="en-US" sz="2400" dirty="0" smtClean="0"/>
              <a:t>O </a:t>
            </a:r>
          </a:p>
          <a:p>
            <a:r>
              <a:rPr lang="en-US" sz="2400" dirty="0" smtClean="0"/>
              <a:t>FTS can monitor OCS &amp; H</a:t>
            </a:r>
            <a:r>
              <a:rPr lang="en-US" sz="2400" baseline="-25000" dirty="0" smtClean="0"/>
              <a:t>2</a:t>
            </a:r>
            <a:r>
              <a:rPr lang="en-US" sz="2400" dirty="0" smtClean="0"/>
              <a:t>CO</a:t>
            </a:r>
          </a:p>
          <a:p>
            <a:r>
              <a:rPr lang="en-US" sz="2400" dirty="0" smtClean="0"/>
              <a:t>Successful Install - Automated Operations Started 9/30/14</a:t>
            </a:r>
          </a:p>
          <a:p>
            <a:r>
              <a:rPr lang="en-US" sz="2400" dirty="0"/>
              <a:t>OCO-2 Validation – Target site programmed by </a:t>
            </a:r>
            <a:r>
              <a:rPr lang="en-US" sz="2400" dirty="0" smtClean="0"/>
              <a:t>NASA</a:t>
            </a:r>
          </a:p>
          <a:p>
            <a:r>
              <a:rPr lang="en-US" sz="2400" i="1" dirty="0" smtClean="0"/>
              <a:t>Integrated with scaling CLM tasks for NGEE-Tropics</a:t>
            </a:r>
            <a:endParaRPr lang="en-US" sz="2400" i="1" dirty="0"/>
          </a:p>
          <a:p>
            <a:pPr marL="0" indent="0">
              <a:buNone/>
            </a:pPr>
            <a:endParaRPr lang="en-US" sz="2400" dirty="0" smtClean="0"/>
          </a:p>
          <a:p>
            <a:pPr marL="0" indent="0">
              <a:buNone/>
            </a:pPr>
            <a:endParaRPr lang="en-US" sz="2400" dirty="0"/>
          </a:p>
          <a:p>
            <a:pPr marL="0" indent="0">
              <a:buNone/>
            </a:pPr>
            <a:endParaRPr lang="en-US" sz="2400" dirty="0"/>
          </a:p>
        </p:txBody>
      </p:sp>
      <p:sp>
        <p:nvSpPr>
          <p:cNvPr id="4" name="Slide Number Placeholder 3"/>
          <p:cNvSpPr>
            <a:spLocks noGrp="1"/>
          </p:cNvSpPr>
          <p:nvPr>
            <p:ph type="sldNum" sz="quarter" idx="10"/>
          </p:nvPr>
        </p:nvSpPr>
        <p:spPr/>
        <p:txBody>
          <a:bodyPr/>
          <a:lstStyle/>
          <a:p>
            <a:pPr>
              <a:defRPr/>
            </a:pPr>
            <a:fld id="{B0BF6CE7-F4C5-469F-83E1-20F829B615CF}" type="slidenum">
              <a:rPr lang="en-US" smtClean="0"/>
              <a:pPr>
                <a:defRPr/>
              </a:pPr>
              <a:t>13</a:t>
            </a:fld>
            <a:endParaRPr lang="en-US"/>
          </a:p>
        </p:txBody>
      </p:sp>
      <p:pic>
        <p:nvPicPr>
          <p:cNvPr id="5" name="Picture 4" descr="100_22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924" y="1182012"/>
            <a:ext cx="3452552" cy="2589414"/>
          </a:xfrm>
          <a:prstGeom prst="rect">
            <a:avLst/>
          </a:prstGeom>
        </p:spPr>
      </p:pic>
      <p:pic>
        <p:nvPicPr>
          <p:cNvPr id="6" name="Picture 5" descr="100_221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7924" y="3727117"/>
            <a:ext cx="3452552" cy="2589414"/>
          </a:xfrm>
          <a:prstGeom prst="rect">
            <a:avLst/>
          </a:prstGeom>
        </p:spPr>
      </p:pic>
      <p:sp>
        <p:nvSpPr>
          <p:cNvPr id="7" name="Rectangle 6"/>
          <p:cNvSpPr/>
          <p:nvPr/>
        </p:nvSpPr>
        <p:spPr>
          <a:xfrm>
            <a:off x="1524000" y="6316531"/>
            <a:ext cx="9189736" cy="246221"/>
          </a:xfrm>
          <a:prstGeom prst="rect">
            <a:avLst/>
          </a:prstGeom>
        </p:spPr>
        <p:txBody>
          <a:bodyPr wrap="square">
            <a:spAutoFit/>
          </a:bodyPr>
          <a:lstStyle/>
          <a:p>
            <a:r>
              <a:rPr lang="hu-HU" sz="1000" dirty="0"/>
              <a:t>http://campaign.arm.gov/goamazon2014/</a:t>
            </a:r>
            <a:r>
              <a:rPr lang="hu-HU" sz="1000" dirty="0" smtClean="0"/>
              <a:t>documents</a:t>
            </a:r>
            <a:r>
              <a:rPr lang="hu-HU" sz="1000" dirty="0"/>
              <a:t>/AmzonSolarFTS-Science-</a:t>
            </a:r>
            <a:r>
              <a:rPr lang="hu-HU" sz="1000" dirty="0" smtClean="0"/>
              <a:t>abstract.pdf</a:t>
            </a:r>
          </a:p>
        </p:txBody>
      </p:sp>
    </p:spTree>
    <p:extLst>
      <p:ext uri="{BB962C8B-B14F-4D97-AF65-F5344CB8AC3E}">
        <p14:creationId xmlns:p14="http://schemas.microsoft.com/office/powerpoint/2010/main" val="63113188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112000" y="6356350"/>
            <a:ext cx="2133600" cy="365125"/>
          </a:xfrm>
        </p:spPr>
        <p:txBody>
          <a:bodyPr/>
          <a:lstStyle/>
          <a:p>
            <a:pPr>
              <a:defRPr/>
            </a:pPr>
            <a:fld id="{306E04D3-96F6-D54A-B647-C8310C8F5AF1}" type="slidenum">
              <a:rPr lang="en-US" smtClean="0"/>
              <a:pPr>
                <a:defRPr/>
              </a:pPr>
              <a:t>14</a:t>
            </a:fld>
            <a:endParaRPr lang="en-US" dirty="0"/>
          </a:p>
        </p:txBody>
      </p:sp>
      <p:pic>
        <p:nvPicPr>
          <p:cNvPr id="3" name="Picture 2" descr="531001main_Amazon_LAI_fu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300" y="0"/>
            <a:ext cx="5099083" cy="6858000"/>
          </a:xfrm>
          <a:prstGeom prst="rect">
            <a:avLst/>
          </a:prstGeom>
        </p:spPr>
      </p:pic>
      <p:sp>
        <p:nvSpPr>
          <p:cNvPr id="4" name="Oval 3"/>
          <p:cNvSpPr/>
          <p:nvPr/>
        </p:nvSpPr>
        <p:spPr>
          <a:xfrm>
            <a:off x="4802677" y="650220"/>
            <a:ext cx="304800" cy="228600"/>
          </a:xfrm>
          <a:prstGeom prst="ellipse">
            <a:avLst/>
          </a:prstGeom>
          <a:solidFill>
            <a:schemeClr val="bg1">
              <a:alpha val="0"/>
            </a:schemeClr>
          </a:solid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5" name="TextBox 4"/>
          <p:cNvSpPr txBox="1"/>
          <p:nvPr/>
        </p:nvSpPr>
        <p:spPr>
          <a:xfrm>
            <a:off x="4572000" y="388610"/>
            <a:ext cx="1172554" cy="523220"/>
          </a:xfrm>
          <a:prstGeom prst="rect">
            <a:avLst/>
          </a:prstGeom>
          <a:noFill/>
          <a:ln>
            <a:solidFill>
              <a:srgbClr val="FFFF00"/>
            </a:solidFill>
          </a:ln>
        </p:spPr>
        <p:txBody>
          <a:bodyPr wrap="none" rtlCol="0">
            <a:spAutoFit/>
          </a:bodyPr>
          <a:lstStyle/>
          <a:p>
            <a:r>
              <a:rPr lang="en-US" sz="1400" b="1" dirty="0" smtClean="0">
                <a:solidFill>
                  <a:srgbClr val="FFFF00"/>
                </a:solidFill>
              </a:rPr>
              <a:t>Paramaribo</a:t>
            </a:r>
          </a:p>
          <a:p>
            <a:endParaRPr lang="en-US" sz="1400" b="1" dirty="0">
              <a:solidFill>
                <a:srgbClr val="FFFF00"/>
              </a:solidFill>
            </a:endParaRPr>
          </a:p>
        </p:txBody>
      </p:sp>
      <p:sp>
        <p:nvSpPr>
          <p:cNvPr id="6" name="Oval 5"/>
          <p:cNvSpPr/>
          <p:nvPr/>
        </p:nvSpPr>
        <p:spPr>
          <a:xfrm>
            <a:off x="4221647" y="1351190"/>
            <a:ext cx="304800" cy="228600"/>
          </a:xfrm>
          <a:prstGeom prst="ellipse">
            <a:avLst/>
          </a:prstGeom>
          <a:solidFill>
            <a:schemeClr val="bg1">
              <a:alpha val="0"/>
            </a:schemeClr>
          </a:solid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7" name="TextBox 6"/>
          <p:cNvSpPr txBox="1"/>
          <p:nvPr/>
        </p:nvSpPr>
        <p:spPr>
          <a:xfrm>
            <a:off x="4099894" y="1089580"/>
            <a:ext cx="853106" cy="523220"/>
          </a:xfrm>
          <a:prstGeom prst="rect">
            <a:avLst/>
          </a:prstGeom>
          <a:noFill/>
          <a:ln>
            <a:solidFill>
              <a:srgbClr val="FFFF00"/>
            </a:solidFill>
          </a:ln>
        </p:spPr>
        <p:txBody>
          <a:bodyPr wrap="none" rtlCol="0">
            <a:spAutoFit/>
          </a:bodyPr>
          <a:lstStyle/>
          <a:p>
            <a:r>
              <a:rPr lang="en-US" sz="1400" b="1" dirty="0" smtClean="0">
                <a:solidFill>
                  <a:srgbClr val="FFFF00"/>
                </a:solidFill>
              </a:rPr>
              <a:t>Manaus</a:t>
            </a:r>
          </a:p>
          <a:p>
            <a:endParaRPr lang="en-US" sz="1400" b="1" dirty="0">
              <a:solidFill>
                <a:srgbClr val="FFFF00"/>
              </a:solidFill>
            </a:endParaRPr>
          </a:p>
        </p:txBody>
      </p:sp>
      <p:sp>
        <p:nvSpPr>
          <p:cNvPr id="8" name="Oval 7"/>
          <p:cNvSpPr/>
          <p:nvPr/>
        </p:nvSpPr>
        <p:spPr>
          <a:xfrm>
            <a:off x="3795094" y="2009120"/>
            <a:ext cx="304800" cy="228600"/>
          </a:xfrm>
          <a:prstGeom prst="ellipse">
            <a:avLst/>
          </a:prstGeom>
          <a:solidFill>
            <a:schemeClr val="bg1">
              <a:alpha val="0"/>
            </a:schemeClr>
          </a:solid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9" name="TextBox 8"/>
          <p:cNvSpPr txBox="1"/>
          <p:nvPr/>
        </p:nvSpPr>
        <p:spPr>
          <a:xfrm>
            <a:off x="3508795" y="1752600"/>
            <a:ext cx="1182197" cy="523220"/>
          </a:xfrm>
          <a:prstGeom prst="rect">
            <a:avLst/>
          </a:prstGeom>
          <a:noFill/>
          <a:ln>
            <a:solidFill>
              <a:srgbClr val="FFFF00"/>
            </a:solidFill>
          </a:ln>
        </p:spPr>
        <p:txBody>
          <a:bodyPr wrap="none" rtlCol="0">
            <a:spAutoFit/>
          </a:bodyPr>
          <a:lstStyle/>
          <a:p>
            <a:r>
              <a:rPr lang="en-US" sz="1400" b="1" dirty="0" smtClean="0">
                <a:solidFill>
                  <a:srgbClr val="FFFF00"/>
                </a:solidFill>
              </a:rPr>
              <a:t>Porto Velho</a:t>
            </a:r>
          </a:p>
          <a:p>
            <a:endParaRPr lang="en-US" sz="1400" b="1" dirty="0">
              <a:solidFill>
                <a:srgbClr val="FFFF00"/>
              </a:solidFill>
            </a:endParaRPr>
          </a:p>
        </p:txBody>
      </p:sp>
      <p:sp>
        <p:nvSpPr>
          <p:cNvPr id="10" name="Oval 9"/>
          <p:cNvSpPr/>
          <p:nvPr/>
        </p:nvSpPr>
        <p:spPr>
          <a:xfrm>
            <a:off x="5971229" y="3393420"/>
            <a:ext cx="304800" cy="228600"/>
          </a:xfrm>
          <a:prstGeom prst="ellipse">
            <a:avLst/>
          </a:prstGeom>
          <a:solidFill>
            <a:schemeClr val="bg1">
              <a:alpha val="0"/>
            </a:schemeClr>
          </a:solid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1" name="TextBox 10"/>
          <p:cNvSpPr txBox="1"/>
          <p:nvPr/>
        </p:nvSpPr>
        <p:spPr>
          <a:xfrm>
            <a:off x="5702487" y="3098800"/>
            <a:ext cx="1428596" cy="523220"/>
          </a:xfrm>
          <a:prstGeom prst="rect">
            <a:avLst/>
          </a:prstGeom>
          <a:noFill/>
          <a:ln>
            <a:solidFill>
              <a:srgbClr val="FFFF00"/>
            </a:solidFill>
          </a:ln>
        </p:spPr>
        <p:txBody>
          <a:bodyPr wrap="none" rtlCol="0">
            <a:spAutoFit/>
          </a:bodyPr>
          <a:lstStyle/>
          <a:p>
            <a:r>
              <a:rPr lang="en-US" sz="1400" b="1" dirty="0" smtClean="0">
                <a:solidFill>
                  <a:srgbClr val="FFFF00"/>
                </a:solidFill>
              </a:rPr>
              <a:t>Volta Redonda</a:t>
            </a:r>
          </a:p>
          <a:p>
            <a:endParaRPr lang="en-US" sz="1400" b="1" dirty="0">
              <a:solidFill>
                <a:srgbClr val="FFFF00"/>
              </a:solidFill>
            </a:endParaRPr>
          </a:p>
        </p:txBody>
      </p:sp>
      <p:sp>
        <p:nvSpPr>
          <p:cNvPr id="12" name="TextBox 11"/>
          <p:cNvSpPr txBox="1"/>
          <p:nvPr/>
        </p:nvSpPr>
        <p:spPr>
          <a:xfrm>
            <a:off x="12700" y="381377"/>
            <a:ext cx="2730500" cy="4278094"/>
          </a:xfrm>
          <a:prstGeom prst="rect">
            <a:avLst/>
          </a:prstGeom>
          <a:noFill/>
        </p:spPr>
        <p:txBody>
          <a:bodyPr wrap="square" rtlCol="0">
            <a:spAutoFit/>
          </a:bodyPr>
          <a:lstStyle/>
          <a:p>
            <a:r>
              <a:rPr lang="en-US" sz="3200" b="1" dirty="0" smtClean="0"/>
              <a:t>Manaus</a:t>
            </a:r>
          </a:p>
          <a:p>
            <a:endParaRPr lang="en-US" sz="2400" dirty="0" smtClean="0"/>
          </a:p>
          <a:p>
            <a:r>
              <a:rPr lang="en-US" sz="2400" dirty="0" smtClean="0"/>
              <a:t>TCCON</a:t>
            </a:r>
          </a:p>
          <a:p>
            <a:r>
              <a:rPr lang="en-US" sz="2400" dirty="0" smtClean="0"/>
              <a:t>125HR</a:t>
            </a:r>
          </a:p>
          <a:p>
            <a:r>
              <a:rPr lang="en-US" sz="2400" dirty="0" err="1" smtClean="0"/>
              <a:t>InSb</a:t>
            </a:r>
            <a:r>
              <a:rPr lang="en-US" sz="2400" dirty="0" smtClean="0"/>
              <a:t> (NIR)</a:t>
            </a:r>
          </a:p>
          <a:p>
            <a:r>
              <a:rPr lang="en-US" sz="2400" dirty="0" err="1" smtClean="0"/>
              <a:t>InGaAs</a:t>
            </a:r>
            <a:r>
              <a:rPr lang="en-US" sz="2400" dirty="0" smtClean="0"/>
              <a:t> (MIR)</a:t>
            </a:r>
          </a:p>
          <a:p>
            <a:r>
              <a:rPr lang="en-US" sz="2400" dirty="0" smtClean="0"/>
              <a:t>Si (</a:t>
            </a:r>
            <a:r>
              <a:rPr lang="en-US" sz="2400" dirty="0" err="1" smtClean="0"/>
              <a:t>vis</a:t>
            </a:r>
            <a:r>
              <a:rPr lang="en-US" sz="2400" dirty="0" smtClean="0"/>
              <a:t>)</a:t>
            </a:r>
          </a:p>
          <a:p>
            <a:endParaRPr lang="en-US" sz="2400" dirty="0"/>
          </a:p>
          <a:p>
            <a:r>
              <a:rPr lang="en-US" sz="2400" dirty="0" err="1" smtClean="0"/>
              <a:t>Picarro</a:t>
            </a:r>
            <a:endParaRPr lang="en-US" sz="2400" dirty="0" smtClean="0"/>
          </a:p>
          <a:p>
            <a:r>
              <a:rPr lang="en-US" sz="2400" dirty="0" smtClean="0"/>
              <a:t>CO, CO</a:t>
            </a:r>
            <a:r>
              <a:rPr lang="en-US" sz="2400" baseline="-25000" dirty="0" smtClean="0"/>
              <a:t>2</a:t>
            </a:r>
            <a:r>
              <a:rPr lang="en-US" sz="2400" dirty="0" smtClean="0"/>
              <a:t>, CH</a:t>
            </a:r>
            <a:r>
              <a:rPr lang="en-US" sz="2400" baseline="-25000" dirty="0" smtClean="0"/>
              <a:t>4</a:t>
            </a:r>
            <a:r>
              <a:rPr lang="en-US" sz="2400" dirty="0" smtClean="0"/>
              <a:t>,</a:t>
            </a:r>
          </a:p>
          <a:p>
            <a:r>
              <a:rPr lang="en-US" sz="2400" dirty="0" smtClean="0"/>
              <a:t>H</a:t>
            </a:r>
            <a:r>
              <a:rPr lang="en-US" sz="2400" baseline="-25000" dirty="0" smtClean="0"/>
              <a:t>2</a:t>
            </a:r>
            <a:r>
              <a:rPr lang="en-US" sz="2400" dirty="0" smtClean="0"/>
              <a:t>O, HOD</a:t>
            </a:r>
            <a:endParaRPr lang="en-US" sz="2400" dirty="0"/>
          </a:p>
        </p:txBody>
      </p:sp>
      <p:sp>
        <p:nvSpPr>
          <p:cNvPr id="13" name="TextBox 12"/>
          <p:cNvSpPr txBox="1"/>
          <p:nvPr/>
        </p:nvSpPr>
        <p:spPr>
          <a:xfrm>
            <a:off x="7131083" y="228600"/>
            <a:ext cx="2089117" cy="4278094"/>
          </a:xfrm>
          <a:prstGeom prst="rect">
            <a:avLst/>
          </a:prstGeom>
          <a:noFill/>
        </p:spPr>
        <p:txBody>
          <a:bodyPr wrap="square" rtlCol="0">
            <a:spAutoFit/>
          </a:bodyPr>
          <a:lstStyle/>
          <a:p>
            <a:r>
              <a:rPr lang="en-US" sz="3200" b="1" dirty="0" smtClean="0"/>
              <a:t>Target</a:t>
            </a:r>
          </a:p>
          <a:p>
            <a:r>
              <a:rPr lang="en-US" sz="2400" dirty="0" smtClean="0"/>
              <a:t>Gases</a:t>
            </a:r>
          </a:p>
          <a:p>
            <a:endParaRPr lang="en-US" sz="2400" dirty="0" smtClean="0"/>
          </a:p>
          <a:p>
            <a:endParaRPr lang="en-US" sz="2400" dirty="0"/>
          </a:p>
          <a:p>
            <a:r>
              <a:rPr lang="en-US" sz="2400" dirty="0" smtClean="0"/>
              <a:t>CO</a:t>
            </a:r>
            <a:r>
              <a:rPr lang="en-US" sz="2400" baseline="-25000" dirty="0" smtClean="0"/>
              <a:t>2</a:t>
            </a:r>
            <a:r>
              <a:rPr lang="en-US" sz="2400" dirty="0" smtClean="0"/>
              <a:t>, CH</a:t>
            </a:r>
            <a:r>
              <a:rPr lang="en-US" sz="2400" baseline="-25000" dirty="0" smtClean="0"/>
              <a:t>4</a:t>
            </a:r>
            <a:r>
              <a:rPr lang="en-US" sz="2400" dirty="0" smtClean="0"/>
              <a:t>, CO, N</a:t>
            </a:r>
            <a:r>
              <a:rPr lang="en-US" sz="2400" baseline="-25000" dirty="0" smtClean="0"/>
              <a:t>2</a:t>
            </a:r>
            <a:r>
              <a:rPr lang="en-US" sz="2400" dirty="0" smtClean="0"/>
              <a:t>O </a:t>
            </a:r>
          </a:p>
          <a:p>
            <a:r>
              <a:rPr lang="en-US" sz="2400" dirty="0" smtClean="0"/>
              <a:t>H</a:t>
            </a:r>
            <a:r>
              <a:rPr lang="en-US" sz="2400" baseline="-25000" dirty="0" smtClean="0"/>
              <a:t>2</a:t>
            </a:r>
            <a:r>
              <a:rPr lang="en-US" sz="2400" dirty="0" smtClean="0"/>
              <a:t>O, </a:t>
            </a:r>
          </a:p>
          <a:p>
            <a:endParaRPr lang="en-US" sz="2400" dirty="0"/>
          </a:p>
          <a:p>
            <a:r>
              <a:rPr lang="en-US" sz="2400" dirty="0" smtClean="0"/>
              <a:t>HOD</a:t>
            </a:r>
            <a:r>
              <a:rPr lang="en-US" sz="1600" dirty="0" smtClean="0"/>
              <a:t>(ET)</a:t>
            </a:r>
          </a:p>
          <a:p>
            <a:r>
              <a:rPr lang="en-US" sz="2400" dirty="0" smtClean="0"/>
              <a:t>OCS </a:t>
            </a:r>
            <a:r>
              <a:rPr lang="en-US" sz="1400" dirty="0" smtClean="0"/>
              <a:t>(</a:t>
            </a:r>
            <a:r>
              <a:rPr lang="en-US" sz="1400" dirty="0" err="1" smtClean="0"/>
              <a:t>Photosynth</a:t>
            </a:r>
            <a:r>
              <a:rPr lang="en-US" sz="1400" dirty="0" smtClean="0"/>
              <a:t>)</a:t>
            </a:r>
          </a:p>
          <a:p>
            <a:r>
              <a:rPr lang="en-US" sz="2400" dirty="0" smtClean="0"/>
              <a:t>H</a:t>
            </a:r>
            <a:r>
              <a:rPr lang="en-US" sz="2400" baseline="-25000" dirty="0" smtClean="0"/>
              <a:t>2</a:t>
            </a:r>
            <a:r>
              <a:rPr lang="en-US" sz="2400" dirty="0" smtClean="0"/>
              <a:t>CO</a:t>
            </a:r>
            <a:r>
              <a:rPr lang="en-US" sz="1400" dirty="0" smtClean="0"/>
              <a:t>(BVOC)</a:t>
            </a:r>
          </a:p>
        </p:txBody>
      </p:sp>
    </p:spTree>
    <p:extLst>
      <p:ext uri="{BB962C8B-B14F-4D97-AF65-F5344CB8AC3E}">
        <p14:creationId xmlns:p14="http://schemas.microsoft.com/office/powerpoint/2010/main" val="22398839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222885" y="274320"/>
            <a:ext cx="8698230" cy="822960"/>
          </a:xfrm>
        </p:spPr>
        <p:txBody>
          <a:bodyPr lIns="0" tIns="0" rIns="0" bIns="0" anchor="t"/>
          <a:lstStyle/>
          <a:p>
            <a:pPr algn="l">
              <a:lnSpc>
                <a:spcPct val="95000"/>
              </a:lnSpc>
            </a:pPr>
            <a:r>
              <a:rPr lang="en-US" sz="3900" dirty="0">
                <a:latin typeface="Arial" charset="0"/>
              </a:rPr>
              <a:t>TCCON Instruments </a:t>
            </a:r>
          </a:p>
        </p:txBody>
      </p:sp>
      <p:sp>
        <p:nvSpPr>
          <p:cNvPr id="5124" name="Text Box 4"/>
          <p:cNvSpPr txBox="1">
            <a:spLocks noChangeArrowheads="1"/>
          </p:cNvSpPr>
          <p:nvPr/>
        </p:nvSpPr>
        <p:spPr bwMode="auto">
          <a:xfrm>
            <a:off x="405765" y="1188720"/>
            <a:ext cx="8285322" cy="1537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pPr>
            <a:r>
              <a:rPr lang="en-US" sz="2100" dirty="0">
                <a:solidFill>
                  <a:srgbClr val="000000"/>
                </a:solidFill>
                <a:latin typeface="Arial" charset="0"/>
              </a:rPr>
              <a:t>Ground-based </a:t>
            </a:r>
            <a:r>
              <a:rPr lang="en-US" sz="2100" dirty="0" smtClean="0">
                <a:solidFill>
                  <a:srgbClr val="000000"/>
                </a:solidFill>
                <a:latin typeface="Arial" charset="0"/>
              </a:rPr>
              <a:t>Solar Fourier </a:t>
            </a:r>
            <a:r>
              <a:rPr lang="en-US" sz="2100" dirty="0">
                <a:solidFill>
                  <a:srgbClr val="000000"/>
                </a:solidFill>
                <a:latin typeface="Arial" charset="0"/>
              </a:rPr>
              <a:t>transform spectrometers</a:t>
            </a:r>
            <a:endParaRPr lang="en-US" dirty="0"/>
          </a:p>
          <a:p>
            <a:pPr lvl="1">
              <a:lnSpc>
                <a:spcPct val="95000"/>
              </a:lnSpc>
              <a:buClr>
                <a:srgbClr val="000000"/>
              </a:buClr>
              <a:buSzPct val="100000"/>
              <a:buFontTx/>
              <a:buChar char="•"/>
            </a:pPr>
            <a:r>
              <a:rPr lang="en-US" sz="2100" dirty="0">
                <a:solidFill>
                  <a:srgbClr val="000000"/>
                </a:solidFill>
                <a:latin typeface="Arial" charset="0"/>
              </a:rPr>
              <a:t>Remote sensing of total columns of CO</a:t>
            </a:r>
            <a:r>
              <a:rPr lang="en-US" sz="2100" baseline="-25000" dirty="0">
                <a:solidFill>
                  <a:srgbClr val="000000"/>
                </a:solidFill>
                <a:latin typeface="Arial" charset="0"/>
              </a:rPr>
              <a:t>2</a:t>
            </a:r>
            <a:r>
              <a:rPr lang="en-US" sz="2100" dirty="0">
                <a:solidFill>
                  <a:srgbClr val="000000"/>
                </a:solidFill>
                <a:latin typeface="Arial" charset="0"/>
              </a:rPr>
              <a:t>, CH</a:t>
            </a:r>
            <a:r>
              <a:rPr lang="en-US" sz="2100" baseline="-25000" dirty="0">
                <a:solidFill>
                  <a:srgbClr val="000000"/>
                </a:solidFill>
                <a:latin typeface="Arial" charset="0"/>
              </a:rPr>
              <a:t>4</a:t>
            </a:r>
            <a:r>
              <a:rPr lang="en-US" sz="2100" dirty="0">
                <a:solidFill>
                  <a:srgbClr val="000000"/>
                </a:solidFill>
                <a:latin typeface="Arial" charset="0"/>
              </a:rPr>
              <a:t>, N</a:t>
            </a:r>
            <a:r>
              <a:rPr lang="en-US" sz="2100" baseline="-25000" dirty="0">
                <a:solidFill>
                  <a:srgbClr val="000000"/>
                </a:solidFill>
                <a:latin typeface="Arial" charset="0"/>
              </a:rPr>
              <a:t>2</a:t>
            </a:r>
            <a:r>
              <a:rPr lang="en-US" sz="2100" dirty="0">
                <a:solidFill>
                  <a:srgbClr val="000000"/>
                </a:solidFill>
                <a:latin typeface="Arial" charset="0"/>
              </a:rPr>
              <a:t>O, CO, H</a:t>
            </a:r>
            <a:r>
              <a:rPr lang="en-US" sz="2100" baseline="-25000" dirty="0">
                <a:solidFill>
                  <a:srgbClr val="000000"/>
                </a:solidFill>
                <a:latin typeface="Arial" charset="0"/>
              </a:rPr>
              <a:t>2</a:t>
            </a:r>
            <a:r>
              <a:rPr lang="en-US" sz="2100" dirty="0">
                <a:solidFill>
                  <a:srgbClr val="000000"/>
                </a:solidFill>
                <a:latin typeface="Arial" charset="0"/>
              </a:rPr>
              <a:t>O, HDO, O</a:t>
            </a:r>
            <a:r>
              <a:rPr lang="en-US" sz="2100" baseline="-25000" dirty="0">
                <a:solidFill>
                  <a:srgbClr val="000000"/>
                </a:solidFill>
                <a:latin typeface="Arial" charset="0"/>
              </a:rPr>
              <a:t>2</a:t>
            </a:r>
            <a:r>
              <a:rPr lang="en-US" sz="2100" dirty="0">
                <a:solidFill>
                  <a:srgbClr val="000000"/>
                </a:solidFill>
                <a:latin typeface="Arial" charset="0"/>
              </a:rPr>
              <a:t> via solar absorption</a:t>
            </a:r>
            <a:endParaRPr lang="en-US" dirty="0"/>
          </a:p>
          <a:p>
            <a:pPr lvl="1">
              <a:lnSpc>
                <a:spcPct val="95000"/>
              </a:lnSpc>
              <a:buClr>
                <a:srgbClr val="000000"/>
              </a:buClr>
              <a:buSzPct val="100000"/>
              <a:buFontTx/>
              <a:buChar char="•"/>
            </a:pPr>
            <a:r>
              <a:rPr lang="en-US" sz="2100" dirty="0">
                <a:solidFill>
                  <a:srgbClr val="000000"/>
                </a:solidFill>
                <a:latin typeface="Arial" charset="0"/>
              </a:rPr>
              <a:t>Divide trace gas columns by O</a:t>
            </a:r>
            <a:r>
              <a:rPr lang="en-US" sz="2100" baseline="-25000" dirty="0">
                <a:solidFill>
                  <a:srgbClr val="000000"/>
                </a:solidFill>
                <a:latin typeface="Arial" charset="0"/>
              </a:rPr>
              <a:t>2</a:t>
            </a:r>
            <a:r>
              <a:rPr lang="en-US" sz="2100" dirty="0">
                <a:solidFill>
                  <a:srgbClr val="000000"/>
                </a:solidFill>
                <a:latin typeface="Arial" charset="0"/>
              </a:rPr>
              <a:t> column to get dry-air mole fractions: X</a:t>
            </a:r>
            <a:r>
              <a:rPr lang="en-US" sz="1300" dirty="0">
                <a:solidFill>
                  <a:srgbClr val="000000"/>
                </a:solidFill>
                <a:latin typeface="Arial" charset="0"/>
              </a:rPr>
              <a:t>CO</a:t>
            </a:r>
            <a:r>
              <a:rPr lang="en-US" sz="1300" baseline="-25000" dirty="0">
                <a:solidFill>
                  <a:srgbClr val="000000"/>
                </a:solidFill>
                <a:latin typeface="Arial" charset="0"/>
              </a:rPr>
              <a:t>2</a:t>
            </a:r>
            <a:r>
              <a:rPr lang="en-US" sz="2100" dirty="0">
                <a:solidFill>
                  <a:srgbClr val="000000"/>
                </a:solidFill>
                <a:latin typeface="Arial" charset="0"/>
              </a:rPr>
              <a:t>, X</a:t>
            </a:r>
            <a:r>
              <a:rPr lang="en-US" sz="1300" dirty="0">
                <a:solidFill>
                  <a:srgbClr val="000000"/>
                </a:solidFill>
                <a:latin typeface="Arial" charset="0"/>
              </a:rPr>
              <a:t>CH</a:t>
            </a:r>
            <a:r>
              <a:rPr lang="en-US" sz="1300" baseline="-25000" dirty="0">
                <a:solidFill>
                  <a:srgbClr val="000000"/>
                </a:solidFill>
                <a:latin typeface="Arial" charset="0"/>
              </a:rPr>
              <a:t>4</a:t>
            </a:r>
            <a:r>
              <a:rPr lang="en-US" sz="2100" dirty="0">
                <a:solidFill>
                  <a:srgbClr val="000000"/>
                </a:solidFill>
                <a:latin typeface="Arial" charset="0"/>
              </a:rPr>
              <a:t>, X</a:t>
            </a:r>
            <a:r>
              <a:rPr lang="en-US" sz="1300" dirty="0">
                <a:solidFill>
                  <a:srgbClr val="000000"/>
                </a:solidFill>
                <a:latin typeface="Arial" charset="0"/>
              </a:rPr>
              <a:t>N</a:t>
            </a:r>
            <a:r>
              <a:rPr lang="en-US" sz="1300" baseline="-25000" dirty="0">
                <a:solidFill>
                  <a:srgbClr val="000000"/>
                </a:solidFill>
                <a:latin typeface="Arial" charset="0"/>
              </a:rPr>
              <a:t>2</a:t>
            </a:r>
            <a:r>
              <a:rPr lang="en-US" sz="1300" dirty="0">
                <a:solidFill>
                  <a:srgbClr val="000000"/>
                </a:solidFill>
                <a:latin typeface="Arial" charset="0"/>
              </a:rPr>
              <a:t>O</a:t>
            </a:r>
            <a:r>
              <a:rPr lang="en-US" sz="2100" dirty="0">
                <a:solidFill>
                  <a:srgbClr val="000000"/>
                </a:solidFill>
                <a:latin typeface="Arial" charset="0"/>
              </a:rPr>
              <a:t>, X</a:t>
            </a:r>
            <a:r>
              <a:rPr lang="en-US" sz="1300" dirty="0">
                <a:solidFill>
                  <a:srgbClr val="000000"/>
                </a:solidFill>
                <a:latin typeface="Arial" charset="0"/>
              </a:rPr>
              <a:t>CO</a:t>
            </a:r>
            <a:r>
              <a:rPr lang="en-US" sz="2100" dirty="0">
                <a:solidFill>
                  <a:srgbClr val="000000"/>
                </a:solidFill>
                <a:latin typeface="Arial" charset="0"/>
              </a:rPr>
              <a:t>, X</a:t>
            </a:r>
            <a:r>
              <a:rPr lang="en-US" sz="1300" dirty="0">
                <a:solidFill>
                  <a:srgbClr val="000000"/>
                </a:solidFill>
                <a:latin typeface="Arial" charset="0"/>
              </a:rPr>
              <a:t>H</a:t>
            </a:r>
            <a:r>
              <a:rPr lang="en-US" sz="1300" baseline="-25000" dirty="0">
                <a:solidFill>
                  <a:srgbClr val="000000"/>
                </a:solidFill>
                <a:latin typeface="Arial" charset="0"/>
              </a:rPr>
              <a:t>2</a:t>
            </a:r>
            <a:r>
              <a:rPr lang="en-US" sz="1300" dirty="0">
                <a:solidFill>
                  <a:srgbClr val="000000"/>
                </a:solidFill>
                <a:latin typeface="Arial" charset="0"/>
              </a:rPr>
              <a:t>O</a:t>
            </a:r>
            <a:r>
              <a:rPr lang="en-US" sz="2100" dirty="0">
                <a:solidFill>
                  <a:srgbClr val="000000"/>
                </a:solidFill>
                <a:latin typeface="Arial" charset="0"/>
              </a:rPr>
              <a:t>, X</a:t>
            </a:r>
            <a:r>
              <a:rPr lang="en-US" sz="1300" dirty="0">
                <a:solidFill>
                  <a:srgbClr val="000000"/>
                </a:solidFill>
                <a:latin typeface="Arial" charset="0"/>
              </a:rPr>
              <a:t>HDO</a:t>
            </a:r>
          </a:p>
        </p:txBody>
      </p:sp>
      <p:graphicFrame>
        <p:nvGraphicFramePr>
          <p:cNvPr id="5309" name="Group 189"/>
          <p:cNvGraphicFramePr>
            <a:graphicFrameLocks noGrp="1"/>
          </p:cNvGraphicFramePr>
          <p:nvPr/>
        </p:nvGraphicFramePr>
        <p:xfrm>
          <a:off x="2488883" y="2880360"/>
          <a:ext cx="4277677" cy="2188847"/>
        </p:xfrm>
        <a:graphic>
          <a:graphicData uri="http://schemas.openxmlformats.org/drawingml/2006/table">
            <a:tbl>
              <a:tblPr/>
              <a:tblGrid>
                <a:gridCol w="1327309"/>
                <a:gridCol w="1401603"/>
                <a:gridCol w="1548765"/>
              </a:tblGrid>
              <a:tr h="415767">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200" b="1" i="0" u="none" strike="noStrike" cap="none" normalizeH="0" baseline="0">
                          <a:ln>
                            <a:noFill/>
                          </a:ln>
                          <a:solidFill>
                            <a:schemeClr val="tx1"/>
                          </a:solidFill>
                          <a:effectLst/>
                          <a:latin typeface="Arial" charset="0"/>
                          <a:ea typeface="ＭＳ Ｐゴシック" charset="0"/>
                        </a:rPr>
                        <a:t>Molecule</a:t>
                      </a:r>
                    </a:p>
                  </a:txBody>
                  <a:tcPr marL="0" marR="0" marT="0" marB="0" horzOverflow="overflow">
                    <a:lnL cap="flat">
                      <a:noFill/>
                    </a:lnL>
                    <a:lnR>
                      <a:noFill/>
                    </a:lnR>
                    <a:lnT cap="flat">
                      <a:noFill/>
                    </a:lnT>
                    <a:lnB>
                      <a:noFill/>
                    </a:lnB>
                    <a:lnTlToBr>
                      <a:noFill/>
                    </a:lnTlToBr>
                    <a:lnBlToTr>
                      <a:noFill/>
                    </a:lnBlToTr>
                    <a:solidFill>
                      <a:srgbClr val="00CC99"/>
                    </a:solid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200" b="1" i="0" u="none" strike="noStrike" cap="none" normalizeH="0" baseline="0">
                          <a:ln>
                            <a:noFill/>
                          </a:ln>
                          <a:solidFill>
                            <a:schemeClr val="tx1"/>
                          </a:solidFill>
                          <a:effectLst/>
                          <a:latin typeface="Arial" charset="0"/>
                          <a:ea typeface="ＭＳ Ｐゴシック" charset="0"/>
                        </a:rPr>
                        <a:t>Precision</a:t>
                      </a:r>
                    </a:p>
                  </a:txBody>
                  <a:tcPr marL="0" marR="0" marT="0" marB="0" horzOverflow="overflow">
                    <a:lnL>
                      <a:noFill/>
                    </a:lnL>
                    <a:lnR>
                      <a:noFill/>
                    </a:lnR>
                    <a:lnT cap="flat">
                      <a:noFill/>
                    </a:lnT>
                    <a:lnB>
                      <a:noFill/>
                    </a:lnB>
                    <a:lnTlToBr>
                      <a:noFill/>
                    </a:lnTlToBr>
                    <a:lnBlToTr>
                      <a:noFill/>
                    </a:lnBlToTr>
                    <a:solidFill>
                      <a:srgbClr val="00CC99"/>
                    </a:solid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200" b="1" i="0" u="none" strike="noStrike" cap="none" normalizeH="0" baseline="0">
                          <a:ln>
                            <a:noFill/>
                          </a:ln>
                          <a:solidFill>
                            <a:schemeClr val="tx1"/>
                          </a:solidFill>
                          <a:effectLst/>
                          <a:latin typeface="Arial" charset="0"/>
                          <a:ea typeface="ＭＳ Ｐゴシック" charset="0"/>
                        </a:rPr>
                        <a:t>Accuracy</a:t>
                      </a:r>
                    </a:p>
                  </a:txBody>
                  <a:tcPr marL="0" marR="0" marT="0" marB="0" horzOverflow="overflow">
                    <a:lnL>
                      <a:noFill/>
                    </a:lnL>
                    <a:lnR cap="flat">
                      <a:noFill/>
                    </a:lnR>
                    <a:lnT cap="flat">
                      <a:noFill/>
                    </a:lnT>
                    <a:lnB>
                      <a:noFill/>
                    </a:lnB>
                    <a:lnTlToBr>
                      <a:noFill/>
                    </a:lnTlToBr>
                    <a:lnBlToTr>
                      <a:noFill/>
                    </a:lnBlToTr>
                    <a:solidFill>
                      <a:srgbClr val="00CC99"/>
                    </a:solidFill>
                  </a:tcPr>
                </a:tc>
              </a:tr>
              <a:tr h="435769">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rPr>
                        <a:t>CO</a:t>
                      </a:r>
                      <a:r>
                        <a:rPr kumimoji="0" lang="en-US" sz="2200" b="0" i="0" u="none" strike="noStrike" cap="none" normalizeH="0" baseline="-25000">
                          <a:ln>
                            <a:noFill/>
                          </a:ln>
                          <a:solidFill>
                            <a:srgbClr val="000000"/>
                          </a:solidFill>
                          <a:effectLst/>
                          <a:latin typeface="Arial" charset="0"/>
                          <a:ea typeface="ＭＳ Ｐゴシック" charset="0"/>
                        </a:rPr>
                        <a:t>2</a:t>
                      </a:r>
                    </a:p>
                  </a:txBody>
                  <a:tcPr marL="0" marR="0" marT="0" marB="0" horzOverflow="overflow">
                    <a:lnL cap="flat">
                      <a:noFill/>
                    </a:lnL>
                    <a:lnR>
                      <a:noFill/>
                    </a:lnR>
                    <a:lnT>
                      <a:noFill/>
                    </a:lnT>
                    <a:lnB>
                      <a:noFill/>
                    </a:lnB>
                    <a:lnTlToBr>
                      <a:noFill/>
                    </a:lnTlToBr>
                    <a:lnBlToTr>
                      <a:noFill/>
                    </a:lnBlToTr>
                    <a:solidFill>
                      <a:srgbClr val="CBECDE"/>
                    </a:solid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rPr>
                        <a:t>~0.8 ppm</a:t>
                      </a:r>
                    </a:p>
                  </a:txBody>
                  <a:tcPr marL="0" marR="0" marT="0" marB="0" horzOverflow="overflow">
                    <a:lnL>
                      <a:noFill/>
                    </a:lnL>
                    <a:lnR>
                      <a:noFill/>
                    </a:lnR>
                    <a:lnT>
                      <a:noFill/>
                    </a:lnT>
                    <a:lnB>
                      <a:noFill/>
                    </a:lnB>
                    <a:lnTlToBr>
                      <a:noFill/>
                    </a:lnTlToBr>
                    <a:lnBlToTr>
                      <a:noFill/>
                    </a:lnBlToTr>
                    <a:solidFill>
                      <a:srgbClr val="CBECDE"/>
                    </a:solid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rPr>
                        <a:t>~0.8 ppm</a:t>
                      </a:r>
                    </a:p>
                  </a:txBody>
                  <a:tcPr marL="0" marR="0" marT="0" marB="0" horzOverflow="overflow">
                    <a:lnL>
                      <a:noFill/>
                    </a:lnL>
                    <a:lnR cap="flat">
                      <a:noFill/>
                    </a:lnR>
                    <a:lnT>
                      <a:noFill/>
                    </a:lnT>
                    <a:lnB>
                      <a:noFill/>
                    </a:lnB>
                    <a:lnTlToBr>
                      <a:noFill/>
                    </a:lnTlToBr>
                    <a:lnBlToTr>
                      <a:noFill/>
                    </a:lnBlToTr>
                    <a:solidFill>
                      <a:srgbClr val="CBECDE"/>
                    </a:solidFill>
                  </a:tcPr>
                </a:tc>
              </a:tr>
              <a:tr h="435769">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rPr>
                        <a:t>CH</a:t>
                      </a:r>
                      <a:r>
                        <a:rPr kumimoji="0" lang="en-US" sz="2200" b="0" i="0" u="none" strike="noStrike" cap="none" normalizeH="0" baseline="-25000">
                          <a:ln>
                            <a:noFill/>
                          </a:ln>
                          <a:solidFill>
                            <a:srgbClr val="000000"/>
                          </a:solidFill>
                          <a:effectLst/>
                          <a:latin typeface="Arial" charset="0"/>
                          <a:ea typeface="ＭＳ Ｐゴシック" charset="0"/>
                        </a:rPr>
                        <a:t>4</a:t>
                      </a:r>
                    </a:p>
                  </a:txBody>
                  <a:tcPr marL="0" marR="0" marT="0" marB="0" horzOverflow="overflow">
                    <a:lnL cap="flat">
                      <a:noFill/>
                    </a:lnL>
                    <a:lnR>
                      <a:noFill/>
                    </a:lnR>
                    <a:lnT>
                      <a:noFill/>
                    </a:lnT>
                    <a:lnB>
                      <a:noFill/>
                    </a:lnB>
                    <a:lnTlToBr>
                      <a:noFill/>
                    </a:lnTlToBr>
                    <a:lnBlToTr>
                      <a:noFill/>
                    </a:lnBlToTr>
                    <a:solidFill>
                      <a:srgbClr val="E7F6EF"/>
                    </a:solid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rPr>
                        <a:t>~5 ppb</a:t>
                      </a:r>
                    </a:p>
                  </a:txBody>
                  <a:tcPr marL="0" marR="0" marT="0" marB="0" horzOverflow="overflow">
                    <a:lnL>
                      <a:noFill/>
                    </a:lnL>
                    <a:lnR>
                      <a:noFill/>
                    </a:lnR>
                    <a:lnT>
                      <a:noFill/>
                    </a:lnT>
                    <a:lnB>
                      <a:noFill/>
                    </a:lnB>
                    <a:lnTlToBr>
                      <a:noFill/>
                    </a:lnTlToBr>
                    <a:lnBlToTr>
                      <a:noFill/>
                    </a:lnBlToTr>
                    <a:solidFill>
                      <a:srgbClr val="E7F6EF"/>
                    </a:solid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rPr>
                        <a:t>~7 ppb</a:t>
                      </a:r>
                    </a:p>
                  </a:txBody>
                  <a:tcPr marL="0" marR="0" marT="0" marB="0" horzOverflow="overflow">
                    <a:lnL>
                      <a:noFill/>
                    </a:lnL>
                    <a:lnR cap="flat">
                      <a:noFill/>
                    </a:lnR>
                    <a:lnT>
                      <a:noFill/>
                    </a:lnT>
                    <a:lnB>
                      <a:noFill/>
                    </a:lnB>
                    <a:lnTlToBr>
                      <a:noFill/>
                    </a:lnTlToBr>
                    <a:lnBlToTr>
                      <a:noFill/>
                    </a:lnBlToTr>
                    <a:solidFill>
                      <a:srgbClr val="E7F6EF"/>
                    </a:solidFill>
                  </a:tcPr>
                </a:tc>
              </a:tr>
              <a:tr h="445770">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rPr>
                        <a:t>N</a:t>
                      </a:r>
                      <a:r>
                        <a:rPr kumimoji="0" lang="en-US" sz="2200" b="0" i="0" u="none" strike="noStrike" cap="none" normalizeH="0" baseline="-25000">
                          <a:ln>
                            <a:noFill/>
                          </a:ln>
                          <a:solidFill>
                            <a:srgbClr val="000000"/>
                          </a:solidFill>
                          <a:effectLst/>
                          <a:latin typeface="Arial" charset="0"/>
                          <a:ea typeface="ＭＳ Ｐゴシック" charset="0"/>
                        </a:rPr>
                        <a:t>2</a:t>
                      </a:r>
                      <a:r>
                        <a:rPr kumimoji="0" lang="en-US" sz="2200" b="0" i="0" u="none" strike="noStrike" cap="none" normalizeH="0" baseline="0">
                          <a:ln>
                            <a:noFill/>
                          </a:ln>
                          <a:solidFill>
                            <a:srgbClr val="000000"/>
                          </a:solidFill>
                          <a:effectLst/>
                          <a:latin typeface="Arial" charset="0"/>
                          <a:ea typeface="ＭＳ Ｐゴシック" charset="0"/>
                        </a:rPr>
                        <a:t>O</a:t>
                      </a:r>
                    </a:p>
                  </a:txBody>
                  <a:tcPr marL="0" marR="0" marT="0" marB="0" horzOverflow="overflow">
                    <a:lnL cap="flat">
                      <a:noFill/>
                    </a:lnL>
                    <a:lnR>
                      <a:noFill/>
                    </a:lnR>
                    <a:lnT>
                      <a:noFill/>
                    </a:lnT>
                    <a:lnB>
                      <a:noFill/>
                    </a:lnB>
                    <a:lnTlToBr>
                      <a:noFill/>
                    </a:lnTlToBr>
                    <a:lnBlToTr>
                      <a:noFill/>
                    </a:lnBlToTr>
                    <a:solidFill>
                      <a:srgbClr val="CBECDE"/>
                    </a:solid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rPr>
                        <a:t>~1.5 ppb</a:t>
                      </a:r>
                    </a:p>
                  </a:txBody>
                  <a:tcPr marL="0" marR="0" marT="0" marB="0" horzOverflow="overflow">
                    <a:lnL>
                      <a:noFill/>
                    </a:lnL>
                    <a:lnR>
                      <a:noFill/>
                    </a:lnR>
                    <a:lnT>
                      <a:noFill/>
                    </a:lnT>
                    <a:lnB>
                      <a:noFill/>
                    </a:lnB>
                    <a:lnTlToBr>
                      <a:noFill/>
                    </a:lnTlToBr>
                    <a:lnBlToTr>
                      <a:noFill/>
                    </a:lnBlToTr>
                    <a:solidFill>
                      <a:srgbClr val="CBECDE"/>
                    </a:solid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rPr>
                        <a:t>~3 ppb</a:t>
                      </a:r>
                    </a:p>
                  </a:txBody>
                  <a:tcPr marL="0" marR="0" marT="0" marB="0" horzOverflow="overflow">
                    <a:lnL>
                      <a:noFill/>
                    </a:lnL>
                    <a:lnR cap="flat">
                      <a:noFill/>
                    </a:lnR>
                    <a:lnT>
                      <a:noFill/>
                    </a:lnT>
                    <a:lnB>
                      <a:noFill/>
                    </a:lnB>
                    <a:lnTlToBr>
                      <a:noFill/>
                    </a:lnTlToBr>
                    <a:lnBlToTr>
                      <a:noFill/>
                    </a:lnBlToTr>
                    <a:solidFill>
                      <a:srgbClr val="CBECDE"/>
                    </a:solidFill>
                  </a:tcPr>
                </a:tc>
              </a:tr>
              <a:tr h="455772">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rPr>
                        <a:t>CO</a:t>
                      </a:r>
                    </a:p>
                  </a:txBody>
                  <a:tcPr marL="0" marR="0" marT="0" marB="0" horzOverflow="overflow">
                    <a:lnL cap="flat">
                      <a:noFill/>
                    </a:lnL>
                    <a:lnR>
                      <a:noFill/>
                    </a:lnR>
                    <a:lnT>
                      <a:noFill/>
                    </a:lnT>
                    <a:lnB cap="flat">
                      <a:noFill/>
                    </a:lnB>
                    <a:lnTlToBr>
                      <a:noFill/>
                    </a:lnTlToBr>
                    <a:lnBlToTr>
                      <a:noFill/>
                    </a:lnBlToTr>
                    <a:solidFill>
                      <a:srgbClr val="E7F6EF"/>
                    </a:solid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Arial" charset="0"/>
                          <a:ea typeface="ＭＳ Ｐゴシック" charset="0"/>
                        </a:rPr>
                        <a:t>~0.5 ppb</a:t>
                      </a:r>
                    </a:p>
                  </a:txBody>
                  <a:tcPr marL="0" marR="0" marT="0" marB="0" horzOverflow="overflow">
                    <a:lnL>
                      <a:noFill/>
                    </a:lnL>
                    <a:lnR>
                      <a:noFill/>
                    </a:lnR>
                    <a:lnT>
                      <a:noFill/>
                    </a:lnT>
                    <a:lnB cap="flat">
                      <a:noFill/>
                    </a:lnB>
                    <a:lnTlToBr>
                      <a:noFill/>
                    </a:lnTlToBr>
                    <a:lnBlToTr>
                      <a:noFill/>
                    </a:lnBlToTr>
                    <a:solidFill>
                      <a:srgbClr val="E7F6EF"/>
                    </a:solid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Arial" charset="0"/>
                          <a:ea typeface="ＭＳ Ｐゴシック" charset="0"/>
                        </a:rPr>
                        <a:t>~4 ppb</a:t>
                      </a:r>
                    </a:p>
                  </a:txBody>
                  <a:tcPr marL="0" marR="0" marT="0" marB="0" horzOverflow="overflow">
                    <a:lnL>
                      <a:noFill/>
                    </a:lnL>
                    <a:lnR cap="flat">
                      <a:noFill/>
                    </a:lnR>
                    <a:lnT>
                      <a:noFill/>
                    </a:lnT>
                    <a:lnB cap="flat">
                      <a:noFill/>
                    </a:lnB>
                    <a:lnTlToBr>
                      <a:noFill/>
                    </a:lnTlToBr>
                    <a:lnBlToTr>
                      <a:noFill/>
                    </a:lnBlToTr>
                    <a:solidFill>
                      <a:srgbClr val="E7F6EF"/>
                    </a:solidFill>
                  </a:tcPr>
                </a:tc>
              </a:tr>
            </a:tbl>
          </a:graphicData>
        </a:graphic>
      </p:graphicFrame>
      <p:pic>
        <p:nvPicPr>
          <p:cNvPr id="5217" name="Picture 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5167" y="5394960"/>
            <a:ext cx="1828800" cy="1348740"/>
          </a:xfrm>
          <a:prstGeom prst="rect">
            <a:avLst/>
          </a:prstGeom>
          <a:noFill/>
          <a:extLst>
            <a:ext uri="{909E8E84-426E-40dd-AFC4-6F175D3DCCD1}">
              <a14:hiddenFill xmlns:a14="http://schemas.microsoft.com/office/drawing/2010/main">
                <a:solidFill>
                  <a:srgbClr val="FFFFFF"/>
                </a:solidFill>
              </a14:hiddenFill>
            </a:ext>
          </a:extLst>
        </p:spPr>
      </p:pic>
      <p:pic>
        <p:nvPicPr>
          <p:cNvPr id="5218" name="Picture 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 y="5394960"/>
            <a:ext cx="1860233" cy="1397318"/>
          </a:xfrm>
          <a:prstGeom prst="rect">
            <a:avLst/>
          </a:prstGeom>
          <a:noFill/>
          <a:extLst>
            <a:ext uri="{909E8E84-426E-40dd-AFC4-6F175D3DCCD1}">
              <a14:hiddenFill xmlns:a14="http://schemas.microsoft.com/office/drawing/2010/main">
                <a:solidFill>
                  <a:srgbClr val="FFFFFF"/>
                </a:solidFill>
              </a14:hiddenFill>
            </a:ext>
          </a:extLst>
        </p:spPr>
      </p:pic>
      <p:pic>
        <p:nvPicPr>
          <p:cNvPr id="5219" name="Picture 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4603" y="5394960"/>
            <a:ext cx="2055972" cy="1375887"/>
          </a:xfrm>
          <a:prstGeom prst="rect">
            <a:avLst/>
          </a:prstGeom>
          <a:noFill/>
          <a:extLst>
            <a:ext uri="{909E8E84-426E-40dd-AFC4-6F175D3DCCD1}">
              <a14:hiddenFill xmlns:a14="http://schemas.microsoft.com/office/drawing/2010/main">
                <a:solidFill>
                  <a:srgbClr val="FFFFFF"/>
                </a:solidFill>
              </a14:hiddenFill>
            </a:ext>
          </a:extLst>
        </p:spPr>
      </p:pic>
      <p:pic>
        <p:nvPicPr>
          <p:cNvPr id="5220" name="Picture 1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9184" y="5407819"/>
            <a:ext cx="1833086" cy="1375886"/>
          </a:xfrm>
          <a:prstGeom prst="rect">
            <a:avLst/>
          </a:prstGeom>
          <a:noFill/>
          <a:extLst>
            <a:ext uri="{909E8E84-426E-40dd-AFC4-6F175D3DCCD1}">
              <a14:hiddenFill xmlns:a14="http://schemas.microsoft.com/office/drawing/2010/main">
                <a:solidFill>
                  <a:srgbClr val="FFFFFF"/>
                </a:solidFill>
              </a14:hiddenFill>
            </a:ext>
          </a:extLst>
        </p:spPr>
      </p:pic>
      <p:pic>
        <p:nvPicPr>
          <p:cNvPr id="5221" name="Picture 1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0880" y="3749040"/>
            <a:ext cx="1837373" cy="1377315"/>
          </a:xfrm>
          <a:prstGeom prst="rect">
            <a:avLst/>
          </a:prstGeom>
          <a:noFill/>
          <a:extLst>
            <a:ext uri="{909E8E84-426E-40dd-AFC4-6F175D3DCCD1}">
              <a14:hiddenFill xmlns:a14="http://schemas.microsoft.com/office/drawing/2010/main">
                <a:solidFill>
                  <a:srgbClr val="FFFFFF"/>
                </a:solidFill>
              </a14:hiddenFill>
            </a:ext>
          </a:extLst>
        </p:spPr>
      </p:pic>
      <p:pic>
        <p:nvPicPr>
          <p:cNvPr id="5222" name="Picture 1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777" y="3566160"/>
            <a:ext cx="16002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4171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03932" y="807190"/>
            <a:ext cx="3725768" cy="558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38100"/>
            <a:ext cx="8991600" cy="1143000"/>
          </a:xfrm>
        </p:spPr>
        <p:txBody>
          <a:bodyPr/>
          <a:lstStyle/>
          <a:p>
            <a:r>
              <a:rPr lang="en-US" dirty="0"/>
              <a:t>P</a:t>
            </a:r>
            <a:r>
              <a:rPr lang="en-US" dirty="0" smtClean="0"/>
              <a:t>ortable mini-mobile FTS tested at 4-Corners, Los Alamos </a:t>
            </a:r>
            <a:r>
              <a:rPr lang="en-US" dirty="0"/>
              <a:t>&amp;</a:t>
            </a:r>
            <a:r>
              <a:rPr lang="en-US" dirty="0" smtClean="0"/>
              <a:t> Los Angeles</a:t>
            </a:r>
            <a:endParaRPr lang="en-US" dirty="0"/>
          </a:p>
        </p:txBody>
      </p:sp>
      <p:sp>
        <p:nvSpPr>
          <p:cNvPr id="4" name="Slide Number Placeholder 3"/>
          <p:cNvSpPr>
            <a:spLocks noGrp="1"/>
          </p:cNvSpPr>
          <p:nvPr>
            <p:ph type="sldNum" sz="quarter" idx="10"/>
          </p:nvPr>
        </p:nvSpPr>
        <p:spPr/>
        <p:txBody>
          <a:bodyPr/>
          <a:lstStyle/>
          <a:p>
            <a:pPr>
              <a:defRPr/>
            </a:pPr>
            <a:fld id="{B0BF6CE7-F4C5-469F-83E1-20F829B615CF}" type="slidenum">
              <a:rPr lang="en-US" smtClean="0"/>
              <a:pPr>
                <a:defRPr/>
              </a:pPr>
              <a:t>16</a:t>
            </a:fld>
            <a:endParaRPr lang="en-US"/>
          </a:p>
        </p:txBody>
      </p:sp>
      <p:sp>
        <p:nvSpPr>
          <p:cNvPr id="6" name="Inhaltsplatzhalter 1"/>
          <p:cNvSpPr>
            <a:spLocks noGrp="1"/>
          </p:cNvSpPr>
          <p:nvPr/>
        </p:nvSpPr>
        <p:spPr bwMode="auto">
          <a:xfrm>
            <a:off x="6248400" y="1676400"/>
            <a:ext cx="3276600" cy="2407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Verdana" pitchFamily="34" charset="0"/>
                <a:ea typeface="+mn-ea"/>
                <a:cs typeface="ＭＳ Ｐゴシック"/>
              </a:defRPr>
            </a:lvl1pPr>
            <a:lvl2pPr marL="742950" indent="-285750" algn="l" rtl="0" eaLnBrk="0" fontAlgn="base" hangingPunct="0">
              <a:spcBef>
                <a:spcPct val="20000"/>
              </a:spcBef>
              <a:spcAft>
                <a:spcPct val="0"/>
              </a:spcAft>
              <a:buChar char="–"/>
              <a:defRPr sz="2400">
                <a:solidFill>
                  <a:schemeClr val="tx1"/>
                </a:solidFill>
                <a:latin typeface="Verdana" pitchFamily="34" charset="0"/>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Verdana" pitchFamily="34" charset="0"/>
                <a:ea typeface="+mn-ea"/>
                <a:cs typeface="ＭＳ Ｐゴシック"/>
              </a:defRPr>
            </a:lvl3pPr>
            <a:lvl4pPr marL="1600200" indent="-228600" algn="l" rtl="0" eaLnBrk="0" fontAlgn="base" hangingPunct="0">
              <a:spcBef>
                <a:spcPct val="20000"/>
              </a:spcBef>
              <a:spcAft>
                <a:spcPct val="0"/>
              </a:spcAft>
              <a:buChar char="–"/>
              <a:defRPr sz="2400">
                <a:solidFill>
                  <a:schemeClr val="tx1"/>
                </a:solidFill>
                <a:latin typeface="Verdana" pitchFamily="34" charset="0"/>
                <a:ea typeface="+mn-ea"/>
                <a:cs typeface="ＭＳ Ｐゴシック"/>
              </a:defRPr>
            </a:lvl4pPr>
            <a:lvl5pPr marL="2057400" indent="-228600" algn="l" rtl="0" eaLnBrk="0" fontAlgn="base" hangingPunct="0">
              <a:spcBef>
                <a:spcPct val="20000"/>
              </a:spcBef>
              <a:spcAft>
                <a:spcPct val="0"/>
              </a:spcAft>
              <a:buChar char="»"/>
              <a:defRPr sz="2400">
                <a:solidFill>
                  <a:schemeClr val="tx1"/>
                </a:solidFill>
                <a:latin typeface="Verdana" pitchFamily="34" charset="0"/>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a:spcBef>
                <a:spcPts val="0"/>
              </a:spcBef>
              <a:spcAft>
                <a:spcPts val="0"/>
              </a:spcAft>
            </a:pPr>
            <a:r>
              <a:rPr lang="de-DE" sz="2000" b="1" dirty="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latin typeface="Arial"/>
                <a:cs typeface="Arial"/>
              </a:rPr>
              <a:t>P</a:t>
            </a:r>
            <a:r>
              <a:rPr lang="en-US" sz="2000" b="1" dirty="0" err="1"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latin typeface="Arial"/>
                <a:cs typeface="Arial"/>
              </a:rPr>
              <a:t>endulum</a:t>
            </a:r>
            <a:r>
              <a:rPr lang="en-US" sz="20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latin typeface="Arial"/>
                <a:cs typeface="Arial"/>
              </a:rPr>
              <a:t> FTIR</a:t>
            </a:r>
            <a:endParaRPr lang="en-US" sz="2000" b="1" dirty="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latin typeface="Arial"/>
              <a:cs typeface="Arial"/>
            </a:endParaRPr>
          </a:p>
          <a:p>
            <a:pPr marL="0">
              <a:spcBef>
                <a:spcPts val="0"/>
              </a:spcBef>
              <a:spcAft>
                <a:spcPts val="0"/>
              </a:spcAft>
            </a:pPr>
            <a:r>
              <a:rPr lang="en-US" sz="2000" b="1" dirty="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latin typeface="Arial"/>
                <a:cs typeface="Arial"/>
              </a:rPr>
              <a:t>Resolution: 0.5 cm</a:t>
            </a:r>
            <a:r>
              <a:rPr lang="en-US" sz="2000" b="1" baseline="30000" dirty="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latin typeface="Arial"/>
                <a:cs typeface="Arial"/>
              </a:rPr>
              <a:t>-</a:t>
            </a:r>
            <a:r>
              <a:rPr lang="en-US" sz="2000" b="1" baseline="30000"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latin typeface="Arial"/>
                <a:cs typeface="Arial"/>
              </a:rPr>
              <a:t>1</a:t>
            </a:r>
            <a:endParaRPr lang="en-US" sz="2000" b="1" dirty="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latin typeface="Arial"/>
              <a:cs typeface="Arial"/>
            </a:endParaRPr>
          </a:p>
          <a:p>
            <a:pPr marL="0">
              <a:spcBef>
                <a:spcPts val="0"/>
              </a:spcBef>
              <a:spcAft>
                <a:spcPts val="0"/>
              </a:spcAft>
            </a:pPr>
            <a:r>
              <a:rPr lang="de-DE" sz="2000" b="1" dirty="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latin typeface="Arial"/>
                <a:cs typeface="Arial"/>
              </a:rPr>
              <a:t>470 x 630 x 350 cm</a:t>
            </a:r>
            <a:endParaRPr lang="en-US" sz="2000" b="1" dirty="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latin typeface="Arial"/>
              <a:cs typeface="Arial"/>
            </a:endParaRPr>
          </a:p>
          <a:p>
            <a:pPr marL="0">
              <a:spcBef>
                <a:spcPts val="0"/>
              </a:spcBef>
              <a:spcAft>
                <a:spcPts val="0"/>
              </a:spcAft>
            </a:pPr>
            <a:r>
              <a:rPr lang="en-US" sz="20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latin typeface="Arial"/>
                <a:cs typeface="Arial"/>
              </a:rPr>
              <a:t>~</a:t>
            </a:r>
            <a:r>
              <a:rPr lang="en-US" sz="2000" b="1" dirty="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latin typeface="Arial"/>
                <a:cs typeface="Arial"/>
              </a:rPr>
              <a:t>25 kg incl. tracker</a:t>
            </a:r>
            <a:endParaRPr lang="de-DE" sz="2000" b="1" dirty="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latin typeface="Arial"/>
              <a:cs typeface="Arial"/>
            </a:endParaRPr>
          </a:p>
        </p:txBody>
      </p:sp>
      <p:sp>
        <p:nvSpPr>
          <p:cNvPr id="7" name="Inhaltsplatzhalter 2"/>
          <p:cNvSpPr>
            <a:spLocks noGrp="1"/>
          </p:cNvSpPr>
          <p:nvPr>
            <p:ph idx="1"/>
          </p:nvPr>
        </p:nvSpPr>
        <p:spPr>
          <a:xfrm>
            <a:off x="228600" y="1242033"/>
            <a:ext cx="4953000" cy="1958367"/>
          </a:xfrm>
        </p:spPr>
        <p:txBody>
          <a:bodyPr/>
          <a:lstStyle/>
          <a:p>
            <a:pPr marL="0" indent="0">
              <a:spcBef>
                <a:spcPts val="0"/>
              </a:spcBef>
              <a:buFontTx/>
              <a:buNone/>
              <a:defRPr/>
            </a:pPr>
            <a:r>
              <a:rPr lang="en-US" sz="2400" dirty="0"/>
              <a:t>N</a:t>
            </a:r>
            <a:r>
              <a:rPr lang="en-US" sz="2400" dirty="0" smtClean="0"/>
              <a:t>eed for </a:t>
            </a:r>
            <a:r>
              <a:rPr lang="en-US" sz="2400" b="1" dirty="0" smtClean="0">
                <a:solidFill>
                  <a:srgbClr val="FF0000"/>
                </a:solidFill>
              </a:rPr>
              <a:t>portable</a:t>
            </a:r>
            <a:r>
              <a:rPr lang="en-US" sz="2400" dirty="0" smtClean="0"/>
              <a:t> and </a:t>
            </a:r>
            <a:r>
              <a:rPr lang="en-US" sz="2400" b="1" dirty="0" smtClean="0">
                <a:solidFill>
                  <a:srgbClr val="FF0000"/>
                </a:solidFill>
              </a:rPr>
              <a:t>robust</a:t>
            </a:r>
            <a:r>
              <a:rPr lang="en-US" sz="2400" dirty="0" smtClean="0">
                <a:solidFill>
                  <a:srgbClr val="FF0000"/>
                </a:solidFill>
              </a:rPr>
              <a:t> </a:t>
            </a:r>
            <a:r>
              <a:rPr lang="en-US" sz="2400" dirty="0" smtClean="0"/>
              <a:t>instrument </a:t>
            </a:r>
            <a:r>
              <a:rPr lang="en-US" sz="2400" u="sng" dirty="0" smtClean="0"/>
              <a:t>Without</a:t>
            </a:r>
            <a:r>
              <a:rPr lang="en-US" sz="2400" dirty="0" smtClean="0"/>
              <a:t>  compromising </a:t>
            </a:r>
          </a:p>
          <a:p>
            <a:pPr marL="0" indent="0">
              <a:spcBef>
                <a:spcPts val="0"/>
              </a:spcBef>
              <a:buFontTx/>
              <a:buNone/>
              <a:defRPr/>
            </a:pPr>
            <a:r>
              <a:rPr lang="en-US" sz="2400" b="1" dirty="0" smtClean="0">
                <a:solidFill>
                  <a:srgbClr val="FF0000"/>
                </a:solidFill>
              </a:rPr>
              <a:t>Accuracy</a:t>
            </a:r>
            <a:r>
              <a:rPr lang="en-US" sz="2400" dirty="0" smtClean="0"/>
              <a:t> and</a:t>
            </a:r>
            <a:r>
              <a:rPr lang="en-US" sz="2400" dirty="0"/>
              <a:t> </a:t>
            </a:r>
            <a:r>
              <a:rPr lang="en-US" sz="2400" b="1" dirty="0" smtClean="0">
                <a:solidFill>
                  <a:srgbClr val="FF0000"/>
                </a:solidFill>
              </a:rPr>
              <a:t>long </a:t>
            </a:r>
            <a:r>
              <a:rPr lang="en-US" sz="2400" b="1" dirty="0">
                <a:solidFill>
                  <a:srgbClr val="FF0000"/>
                </a:solidFill>
              </a:rPr>
              <a:t>term </a:t>
            </a:r>
            <a:endParaRPr lang="en-US" sz="2400" b="1" dirty="0" smtClean="0">
              <a:solidFill>
                <a:srgbClr val="FF0000"/>
              </a:solidFill>
            </a:endParaRPr>
          </a:p>
          <a:p>
            <a:pPr marL="0" indent="0">
              <a:spcBef>
                <a:spcPts val="0"/>
              </a:spcBef>
              <a:buFontTx/>
              <a:buNone/>
              <a:defRPr/>
            </a:pPr>
            <a:r>
              <a:rPr lang="en-US" sz="2400" dirty="0" smtClean="0"/>
              <a:t>Stability!  </a:t>
            </a:r>
            <a:r>
              <a:rPr lang="en-US" sz="2400" b="1" dirty="0" smtClean="0"/>
              <a:t>EM27/SUN</a:t>
            </a:r>
          </a:p>
        </p:txBody>
      </p:sp>
      <p:pic>
        <p:nvPicPr>
          <p:cNvPr id="1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025775"/>
            <a:ext cx="24638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imeseries_125HR_EM27_Aug2013_pcorr.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49324" y="2819400"/>
            <a:ext cx="2532276" cy="489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80160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BF6CE7-F4C5-469F-83E1-20F829B615CF}" type="slidenum">
              <a:rPr lang="en-US" smtClean="0"/>
              <a:pPr>
                <a:defRPr/>
              </a:pPr>
              <a:t>17</a:t>
            </a:fld>
            <a:endParaRPr lang="en-US"/>
          </a:p>
        </p:txBody>
      </p:sp>
      <p:pic>
        <p:nvPicPr>
          <p:cNvPr id="7" name="Picture 6"/>
          <p:cNvPicPr>
            <a:picLocks noChangeAspect="1"/>
          </p:cNvPicPr>
          <p:nvPr/>
        </p:nvPicPr>
        <p:blipFill>
          <a:blip r:embed="rId2"/>
          <a:stretch>
            <a:fillRect/>
          </a:stretch>
        </p:blipFill>
        <p:spPr>
          <a:xfrm>
            <a:off x="0" y="0"/>
            <a:ext cx="9144000" cy="6835316"/>
          </a:xfrm>
          <a:prstGeom prst="rect">
            <a:avLst/>
          </a:prstGeom>
        </p:spPr>
      </p:pic>
    </p:spTree>
    <p:extLst>
      <p:ext uri="{BB962C8B-B14F-4D97-AF65-F5344CB8AC3E}">
        <p14:creationId xmlns:p14="http://schemas.microsoft.com/office/powerpoint/2010/main" val="204804305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TCCON confined to developed nations</a:t>
            </a:r>
            <a:endParaRPr lang="en-US" dirty="0"/>
          </a:p>
        </p:txBody>
      </p:sp>
      <p:sp>
        <p:nvSpPr>
          <p:cNvPr id="4" name="Slide Number Placeholder 3"/>
          <p:cNvSpPr>
            <a:spLocks noGrp="1"/>
          </p:cNvSpPr>
          <p:nvPr>
            <p:ph type="sldNum" sz="quarter" idx="10"/>
          </p:nvPr>
        </p:nvSpPr>
        <p:spPr/>
        <p:txBody>
          <a:bodyPr/>
          <a:lstStyle/>
          <a:p>
            <a:pPr>
              <a:defRPr/>
            </a:pPr>
            <a:fld id="{B0BF6CE7-F4C5-469F-83E1-20F829B615CF}" type="slidenum">
              <a:rPr lang="en-US" smtClean="0"/>
              <a:pPr>
                <a:defRPr/>
              </a:pPr>
              <a:t>18</a:t>
            </a:fld>
            <a:endParaRPr lang="en-US"/>
          </a:p>
        </p:txBody>
      </p:sp>
      <p:grpSp>
        <p:nvGrpSpPr>
          <p:cNvPr id="5" name="Group 4"/>
          <p:cNvGrpSpPr/>
          <p:nvPr/>
        </p:nvGrpSpPr>
        <p:grpSpPr>
          <a:xfrm>
            <a:off x="375833" y="1514881"/>
            <a:ext cx="8610600" cy="4064001"/>
            <a:chOff x="1295400" y="25603200"/>
            <a:chExt cx="14108868" cy="594360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5603200"/>
              <a:ext cx="14108868" cy="59436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7848600" y="27736800"/>
              <a:ext cx="2286000" cy="2667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smtClean="0"/>
                <a:t> </a:t>
              </a:r>
              <a:endParaRPr lang="en-US" kern="1200" dirty="0"/>
            </a:p>
          </p:txBody>
        </p:sp>
        <p:sp>
          <p:nvSpPr>
            <p:cNvPr id="8" name="Oval 7"/>
            <p:cNvSpPr/>
            <p:nvPr/>
          </p:nvSpPr>
          <p:spPr>
            <a:xfrm>
              <a:off x="9829800" y="26898600"/>
              <a:ext cx="3581400" cy="1600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9" name="Oval 8"/>
            <p:cNvSpPr/>
            <p:nvPr/>
          </p:nvSpPr>
          <p:spPr>
            <a:xfrm>
              <a:off x="4800600" y="28498800"/>
              <a:ext cx="2286000" cy="28956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rgbClr val="FF0000"/>
                </a:solidFill>
              </a:endParaRPr>
            </a:p>
          </p:txBody>
        </p:sp>
        <p:sp>
          <p:nvSpPr>
            <p:cNvPr id="10" name="Oval 9"/>
            <p:cNvSpPr/>
            <p:nvPr/>
          </p:nvSpPr>
          <p:spPr>
            <a:xfrm>
              <a:off x="11201400" y="28575000"/>
              <a:ext cx="3657600" cy="9144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sp>
        <p:nvSpPr>
          <p:cNvPr id="11" name="Title 1"/>
          <p:cNvSpPr txBox="1">
            <a:spLocks/>
          </p:cNvSpPr>
          <p:nvPr/>
        </p:nvSpPr>
        <p:spPr bwMode="auto">
          <a:xfrm>
            <a:off x="1655570" y="5488354"/>
            <a:ext cx="665023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200" kern="1200">
                <a:solidFill>
                  <a:srgbClr val="FFFF00"/>
                </a:solidFill>
                <a:latin typeface="+mj-lt"/>
                <a:ea typeface="+mj-ea"/>
                <a:cs typeface="+mj-cs"/>
              </a:defRPr>
            </a:lvl1pPr>
            <a:lvl2pPr algn="l" defTabSz="457200" rtl="0" eaLnBrk="1" fontAlgn="base" hangingPunct="1">
              <a:spcBef>
                <a:spcPct val="0"/>
              </a:spcBef>
              <a:spcAft>
                <a:spcPct val="0"/>
              </a:spcAft>
              <a:defRPr sz="3200">
                <a:solidFill>
                  <a:srgbClr val="FFFF00"/>
                </a:solidFill>
                <a:latin typeface="Arial" charset="0"/>
                <a:ea typeface="ＭＳ Ｐゴシック" pitchFamily="-110" charset="-128"/>
                <a:cs typeface="ＭＳ Ｐゴシック" pitchFamily="-112" charset="-128"/>
              </a:defRPr>
            </a:lvl2pPr>
            <a:lvl3pPr algn="l" defTabSz="457200" rtl="0" eaLnBrk="1" fontAlgn="base" hangingPunct="1">
              <a:spcBef>
                <a:spcPct val="0"/>
              </a:spcBef>
              <a:spcAft>
                <a:spcPct val="0"/>
              </a:spcAft>
              <a:defRPr sz="3200">
                <a:solidFill>
                  <a:srgbClr val="FFFF00"/>
                </a:solidFill>
                <a:latin typeface="Arial" charset="0"/>
                <a:ea typeface="ＭＳ Ｐゴシック" pitchFamily="-110" charset="-128"/>
                <a:cs typeface="ＭＳ Ｐゴシック" pitchFamily="-112" charset="-128"/>
              </a:defRPr>
            </a:lvl3pPr>
            <a:lvl4pPr algn="l" defTabSz="457200" rtl="0" eaLnBrk="1" fontAlgn="base" hangingPunct="1">
              <a:spcBef>
                <a:spcPct val="0"/>
              </a:spcBef>
              <a:spcAft>
                <a:spcPct val="0"/>
              </a:spcAft>
              <a:defRPr sz="3200">
                <a:solidFill>
                  <a:srgbClr val="FFFF00"/>
                </a:solidFill>
                <a:latin typeface="Arial" charset="0"/>
                <a:ea typeface="ＭＳ Ｐゴシック" pitchFamily="-110" charset="-128"/>
                <a:cs typeface="ＭＳ Ｐゴシック" pitchFamily="-112" charset="-128"/>
              </a:defRPr>
            </a:lvl4pPr>
            <a:lvl5pPr algn="l" defTabSz="457200" rtl="0" eaLnBrk="1" fontAlgn="base" hangingPunct="1">
              <a:spcBef>
                <a:spcPct val="0"/>
              </a:spcBef>
              <a:spcAft>
                <a:spcPct val="0"/>
              </a:spcAft>
              <a:defRPr sz="3200">
                <a:solidFill>
                  <a:srgbClr val="FFFF00"/>
                </a:solidFill>
                <a:latin typeface="Arial" charset="0"/>
                <a:ea typeface="ＭＳ Ｐゴシック" pitchFamily="-110" charset="-128"/>
                <a:cs typeface="ＭＳ Ｐゴシック" pitchFamily="-112" charset="-128"/>
              </a:defRPr>
            </a:lvl5pPr>
            <a:lvl6pPr marL="457200" algn="l" defTabSz="457200" rtl="0" eaLnBrk="1" fontAlgn="base" hangingPunct="1">
              <a:spcBef>
                <a:spcPct val="0"/>
              </a:spcBef>
              <a:spcAft>
                <a:spcPct val="0"/>
              </a:spcAft>
              <a:defRPr sz="3200">
                <a:solidFill>
                  <a:srgbClr val="FFFF00"/>
                </a:solidFill>
                <a:latin typeface="Arial Bold" pitchFamily="-110" charset="0"/>
                <a:ea typeface="ＭＳ Ｐゴシック" pitchFamily="-110" charset="-128"/>
              </a:defRPr>
            </a:lvl6pPr>
            <a:lvl7pPr marL="914400" algn="l" defTabSz="457200" rtl="0" eaLnBrk="1" fontAlgn="base" hangingPunct="1">
              <a:spcBef>
                <a:spcPct val="0"/>
              </a:spcBef>
              <a:spcAft>
                <a:spcPct val="0"/>
              </a:spcAft>
              <a:defRPr sz="3200">
                <a:solidFill>
                  <a:srgbClr val="FFFF00"/>
                </a:solidFill>
                <a:latin typeface="Arial Bold" pitchFamily="-110" charset="0"/>
                <a:ea typeface="ＭＳ Ｐゴシック" pitchFamily="-110" charset="-128"/>
              </a:defRPr>
            </a:lvl7pPr>
            <a:lvl8pPr marL="1371600" algn="l" defTabSz="457200" rtl="0" eaLnBrk="1" fontAlgn="base" hangingPunct="1">
              <a:spcBef>
                <a:spcPct val="0"/>
              </a:spcBef>
              <a:spcAft>
                <a:spcPct val="0"/>
              </a:spcAft>
              <a:defRPr sz="3200">
                <a:solidFill>
                  <a:srgbClr val="FFFF00"/>
                </a:solidFill>
                <a:latin typeface="Arial Bold" pitchFamily="-110" charset="0"/>
                <a:ea typeface="ＭＳ Ｐゴシック" pitchFamily="-110" charset="-128"/>
              </a:defRPr>
            </a:lvl8pPr>
            <a:lvl9pPr marL="1828800" algn="l" defTabSz="457200" rtl="0" eaLnBrk="1" fontAlgn="base" hangingPunct="1">
              <a:spcBef>
                <a:spcPct val="0"/>
              </a:spcBef>
              <a:spcAft>
                <a:spcPct val="0"/>
              </a:spcAft>
              <a:defRPr sz="3200">
                <a:solidFill>
                  <a:srgbClr val="FFFF00"/>
                </a:solidFill>
                <a:latin typeface="Arial Bold" pitchFamily="-110" charset="0"/>
                <a:ea typeface="ＭＳ Ｐゴシック" pitchFamily="-110" charset="-128"/>
              </a:defRPr>
            </a:lvl9pPr>
          </a:lstStyle>
          <a:p>
            <a:r>
              <a:rPr lang="en-US" dirty="0" smtClean="0">
                <a:solidFill>
                  <a:srgbClr val="FF0000"/>
                </a:solidFill>
              </a:rPr>
              <a:t>Gaps in developing regions </a:t>
            </a:r>
            <a:endParaRPr lang="en-US" dirty="0">
              <a:solidFill>
                <a:srgbClr val="FF0000"/>
              </a:solidFill>
            </a:endParaRPr>
          </a:p>
        </p:txBody>
      </p:sp>
    </p:spTree>
    <p:extLst>
      <p:ext uri="{BB962C8B-B14F-4D97-AF65-F5344CB8AC3E}">
        <p14:creationId xmlns:p14="http://schemas.microsoft.com/office/powerpoint/2010/main" val="33360686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76200"/>
            <a:ext cx="8839200" cy="1143000"/>
          </a:xfrm>
        </p:spPr>
        <p:txBody>
          <a:bodyPr/>
          <a:lstStyle/>
          <a:p>
            <a:r>
              <a:rPr lang="en-US" b="1" dirty="0" smtClean="0"/>
              <a:t>Outline: Enable Off-the-Shelf Validation Technologies in the Developing World</a:t>
            </a:r>
            <a:endParaRPr lang="en-US" b="1" dirty="0"/>
          </a:p>
        </p:txBody>
      </p:sp>
      <p:sp>
        <p:nvSpPr>
          <p:cNvPr id="3" name="Content Placeholder 2"/>
          <p:cNvSpPr>
            <a:spLocks noGrp="1"/>
          </p:cNvSpPr>
          <p:nvPr>
            <p:ph idx="1"/>
          </p:nvPr>
        </p:nvSpPr>
        <p:spPr>
          <a:xfrm>
            <a:off x="-25400" y="1371600"/>
            <a:ext cx="8890000" cy="4648200"/>
          </a:xfrm>
        </p:spPr>
        <p:txBody>
          <a:bodyPr/>
          <a:lstStyle/>
          <a:p>
            <a:r>
              <a:rPr lang="en-US" dirty="0" smtClean="0"/>
              <a:t>Atmospheric verification of CH</a:t>
            </a:r>
            <a:r>
              <a:rPr lang="en-US" baseline="-25000" dirty="0" smtClean="0"/>
              <a:t>4</a:t>
            </a:r>
            <a:r>
              <a:rPr lang="en-US" dirty="0" smtClean="0"/>
              <a:t> and CO</a:t>
            </a:r>
            <a:r>
              <a:rPr lang="en-US" baseline="-25000" dirty="0" smtClean="0"/>
              <a:t>2</a:t>
            </a:r>
            <a:r>
              <a:rPr lang="en-US" dirty="0" smtClean="0"/>
              <a:t> fluxes from ground (TCCON) and space is feasible.</a:t>
            </a:r>
          </a:p>
          <a:p>
            <a:r>
              <a:rPr lang="en-US" dirty="0" smtClean="0"/>
              <a:t>TCCON (high resolution solar FTS’s to ground truth satellites) has gaps in developing regions due to its large size, high costs and operational complexity. </a:t>
            </a:r>
          </a:p>
          <a:p>
            <a:r>
              <a:rPr lang="en-US" dirty="0" smtClean="0"/>
              <a:t>Harness new compact commercial low resolution solar FTS that is inexpensive to fill gaps and open difference measurements of regional fluxes.</a:t>
            </a:r>
          </a:p>
          <a:p>
            <a:r>
              <a:rPr lang="en-US" dirty="0" smtClean="0"/>
              <a:t>Compared performance of the compact FTS at power plant, urban and remote TCCON site.</a:t>
            </a:r>
            <a:endParaRPr lang="en-US" dirty="0"/>
          </a:p>
        </p:txBody>
      </p:sp>
      <p:sp>
        <p:nvSpPr>
          <p:cNvPr id="4" name="Slide Number Placeholder 3"/>
          <p:cNvSpPr>
            <a:spLocks noGrp="1"/>
          </p:cNvSpPr>
          <p:nvPr>
            <p:ph type="sldNum" sz="quarter" idx="10"/>
          </p:nvPr>
        </p:nvSpPr>
        <p:spPr/>
        <p:txBody>
          <a:bodyPr/>
          <a:lstStyle/>
          <a:p>
            <a:pPr>
              <a:defRPr/>
            </a:pPr>
            <a:fld id="{B0BF6CE7-F4C5-469F-83E1-20F829B615CF}" type="slidenum">
              <a:rPr lang="en-US" smtClean="0"/>
              <a:pPr>
                <a:defRPr/>
              </a:pPr>
              <a:t>2</a:t>
            </a:fld>
            <a:endParaRPr lang="en-US"/>
          </a:p>
        </p:txBody>
      </p:sp>
    </p:spTree>
    <p:extLst>
      <p:ext uri="{BB962C8B-B14F-4D97-AF65-F5344CB8AC3E}">
        <p14:creationId xmlns:p14="http://schemas.microsoft.com/office/powerpoint/2010/main" val="38261690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2404" y="27622"/>
            <a:ext cx="9143996" cy="1144429"/>
          </a:xfrm>
        </p:spPr>
        <p:txBody>
          <a:bodyPr/>
          <a:lstStyle/>
          <a:p>
            <a:r>
              <a:rPr lang="en-US" b="1" dirty="0" smtClean="0">
                <a:latin typeface="Arial" charset="0"/>
              </a:rPr>
              <a:t>TCCON Valuable Science in Developed Nations with Gaps in Developing Regions </a:t>
            </a:r>
            <a:endParaRPr lang="en-US" b="1" dirty="0">
              <a:latin typeface="Arial" charset="0"/>
            </a:endParaRPr>
          </a:p>
        </p:txBody>
      </p:sp>
      <p:sp>
        <p:nvSpPr>
          <p:cNvPr id="13315" name="Rectangle 3"/>
          <p:cNvSpPr>
            <a:spLocks noGrp="1" noChangeArrowheads="1"/>
          </p:cNvSpPr>
          <p:nvPr>
            <p:ph type="body" idx="1"/>
          </p:nvPr>
        </p:nvSpPr>
        <p:spPr>
          <a:xfrm>
            <a:off x="96210" y="1303020"/>
            <a:ext cx="5009190" cy="2430780"/>
          </a:xfrm>
        </p:spPr>
        <p:txBody>
          <a:bodyPr/>
          <a:lstStyle/>
          <a:p>
            <a:pPr>
              <a:lnSpc>
                <a:spcPct val="95000"/>
              </a:lnSpc>
              <a:spcBef>
                <a:spcPct val="0"/>
              </a:spcBef>
            </a:pPr>
            <a:r>
              <a:rPr lang="en-US" sz="1800" dirty="0">
                <a:solidFill>
                  <a:srgbClr val="000000"/>
                </a:solidFill>
                <a:latin typeface="Arial" charset="0"/>
              </a:rPr>
              <a:t>Constrain global </a:t>
            </a:r>
            <a:r>
              <a:rPr lang="en-US" sz="1800" dirty="0" smtClean="0">
                <a:solidFill>
                  <a:srgbClr val="000000"/>
                </a:solidFill>
                <a:latin typeface="Arial" charset="0"/>
              </a:rPr>
              <a:t>carbon fluxes to improve carbon cycle models</a:t>
            </a:r>
            <a:endParaRPr lang="en-US" sz="1800" dirty="0"/>
          </a:p>
          <a:p>
            <a:pPr>
              <a:lnSpc>
                <a:spcPct val="95000"/>
              </a:lnSpc>
              <a:spcBef>
                <a:spcPct val="0"/>
              </a:spcBef>
            </a:pPr>
            <a:r>
              <a:rPr lang="en-US" sz="1800" dirty="0" smtClean="0">
                <a:solidFill>
                  <a:srgbClr val="000000"/>
                </a:solidFill>
                <a:latin typeface="Arial" charset="0"/>
              </a:rPr>
              <a:t>Primary </a:t>
            </a:r>
            <a:r>
              <a:rPr lang="en-US" sz="1800" dirty="0">
                <a:solidFill>
                  <a:srgbClr val="000000"/>
                </a:solidFill>
                <a:latin typeface="Arial" charset="0"/>
              </a:rPr>
              <a:t>validation (ground-truth) dataset for satellite instruments</a:t>
            </a:r>
            <a:endParaRPr lang="en-US" sz="1800" dirty="0"/>
          </a:p>
          <a:p>
            <a:pPr lvl="1">
              <a:lnSpc>
                <a:spcPct val="95000"/>
              </a:lnSpc>
              <a:spcBef>
                <a:spcPct val="0"/>
              </a:spcBef>
            </a:pPr>
            <a:r>
              <a:rPr lang="en-US" sz="1800" dirty="0" smtClean="0">
                <a:solidFill>
                  <a:srgbClr val="000000"/>
                </a:solidFill>
                <a:latin typeface="Arial" charset="0"/>
              </a:rPr>
              <a:t>GOSAT, OCO</a:t>
            </a:r>
            <a:r>
              <a:rPr lang="en-US" sz="1800" dirty="0">
                <a:solidFill>
                  <a:srgbClr val="000000"/>
                </a:solidFill>
                <a:latin typeface="Arial" charset="0"/>
              </a:rPr>
              <a:t>-</a:t>
            </a:r>
            <a:r>
              <a:rPr lang="en-US" sz="1800" dirty="0" smtClean="0">
                <a:solidFill>
                  <a:srgbClr val="000000"/>
                </a:solidFill>
                <a:latin typeface="Arial" charset="0"/>
              </a:rPr>
              <a:t>2 and others </a:t>
            </a:r>
            <a:endParaRPr lang="en-US" sz="1800" dirty="0">
              <a:solidFill>
                <a:srgbClr val="000000"/>
              </a:solidFill>
              <a:latin typeface="Arial" charset="0"/>
            </a:endParaRPr>
          </a:p>
          <a:p>
            <a:pPr>
              <a:lnSpc>
                <a:spcPct val="95000"/>
              </a:lnSpc>
              <a:spcBef>
                <a:spcPct val="0"/>
              </a:spcBef>
            </a:pPr>
            <a:r>
              <a:rPr lang="en-US" sz="1800" dirty="0" smtClean="0">
                <a:solidFill>
                  <a:srgbClr val="000000"/>
                </a:solidFill>
                <a:latin typeface="Arial" charset="0"/>
              </a:rPr>
              <a:t>Methane emission verification over US</a:t>
            </a:r>
          </a:p>
          <a:p>
            <a:pPr>
              <a:lnSpc>
                <a:spcPct val="95000"/>
              </a:lnSpc>
              <a:spcBef>
                <a:spcPct val="0"/>
              </a:spcBef>
            </a:pPr>
            <a:r>
              <a:rPr lang="en-US" sz="1800" dirty="0" smtClean="0">
                <a:solidFill>
                  <a:srgbClr val="FF0000"/>
                </a:solidFill>
              </a:rPr>
              <a:t>Can an off-the-shelf compact and robust </a:t>
            </a:r>
            <a:r>
              <a:rPr lang="en-US" sz="1800" dirty="0">
                <a:solidFill>
                  <a:srgbClr val="FF0000"/>
                </a:solidFill>
              </a:rPr>
              <a:t>instrument </a:t>
            </a:r>
            <a:r>
              <a:rPr lang="en-US" sz="1800" dirty="0" smtClean="0">
                <a:solidFill>
                  <a:srgbClr val="FF0000"/>
                </a:solidFill>
              </a:rPr>
              <a:t>fill gaps without compromising  accuracy </a:t>
            </a:r>
            <a:r>
              <a:rPr lang="en-US" sz="1800" dirty="0">
                <a:solidFill>
                  <a:srgbClr val="FF0000"/>
                </a:solidFill>
              </a:rPr>
              <a:t>and long term </a:t>
            </a:r>
            <a:r>
              <a:rPr lang="en-US" sz="1800" dirty="0" smtClean="0">
                <a:solidFill>
                  <a:srgbClr val="FF0000"/>
                </a:solidFill>
              </a:rPr>
              <a:t>stability?</a:t>
            </a:r>
            <a:endParaRPr lang="en-US" sz="1800" dirty="0">
              <a:solidFill>
                <a:srgbClr val="FF0000"/>
              </a:solidFill>
            </a:endParaRPr>
          </a:p>
        </p:txBody>
      </p:sp>
      <p:grpSp>
        <p:nvGrpSpPr>
          <p:cNvPr id="13329" name="Group 17"/>
          <p:cNvGrpSpPr>
            <a:grpSpLocks/>
          </p:cNvGrpSpPr>
          <p:nvPr/>
        </p:nvGrpSpPr>
        <p:grpSpPr bwMode="auto">
          <a:xfrm>
            <a:off x="5522573" y="1303020"/>
            <a:ext cx="3542310" cy="5332095"/>
            <a:chOff x="3602" y="912"/>
            <a:chExt cx="2749" cy="3732"/>
          </a:xfrm>
        </p:grpSpPr>
        <p:pic>
          <p:nvPicPr>
            <p:cNvPr id="13322" name="Picture 10" descr="crisp-1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8" y="912"/>
              <a:ext cx="1016" cy="28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risp-1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 y="1200"/>
              <a:ext cx="2622" cy="344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su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76" y="1200"/>
              <a:ext cx="432" cy="417"/>
            </a:xfrm>
            <a:prstGeom prst="rect">
              <a:avLst/>
            </a:prstGeom>
            <a:noFill/>
            <a:extLst>
              <a:ext uri="{909E8E84-426E-40dd-AFC4-6F175D3DCCD1}">
                <a14:hiddenFill xmlns:a14="http://schemas.microsoft.com/office/drawing/2010/main">
                  <a:solidFill>
                    <a:srgbClr val="FFFFFF"/>
                  </a:solidFill>
                </a14:hiddenFill>
              </a:ext>
            </a:extLst>
          </p:spPr>
        </p:pic>
        <p:sp>
          <p:nvSpPr>
            <p:cNvPr id="13319" name="Line 7"/>
            <p:cNvSpPr>
              <a:spLocks noChangeShapeType="1"/>
            </p:cNvSpPr>
            <p:nvPr/>
          </p:nvSpPr>
          <p:spPr bwMode="auto">
            <a:xfrm>
              <a:off x="5216" y="1488"/>
              <a:ext cx="576" cy="254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320" name="Line 8"/>
            <p:cNvSpPr>
              <a:spLocks noChangeShapeType="1"/>
            </p:cNvSpPr>
            <p:nvPr/>
          </p:nvSpPr>
          <p:spPr bwMode="auto">
            <a:xfrm flipV="1">
              <a:off x="5792" y="1152"/>
              <a:ext cx="0" cy="288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321" name="Oval 9"/>
            <p:cNvSpPr>
              <a:spLocks noChangeArrowheads="1"/>
            </p:cNvSpPr>
            <p:nvPr/>
          </p:nvSpPr>
          <p:spPr bwMode="auto">
            <a:xfrm>
              <a:off x="5600" y="4032"/>
              <a:ext cx="432" cy="288"/>
            </a:xfrm>
            <a:prstGeom prst="ellipse">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23" name="Text Box 11"/>
            <p:cNvSpPr txBox="1">
              <a:spLocks noChangeArrowheads="1"/>
            </p:cNvSpPr>
            <p:nvPr/>
          </p:nvSpPr>
          <p:spPr bwMode="auto">
            <a:xfrm>
              <a:off x="5058" y="4368"/>
              <a:ext cx="1293"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dirty="0">
                  <a:solidFill>
                    <a:srgbClr val="FFFF00"/>
                  </a:solidFill>
                </a:rPr>
                <a:t>TCCON Station</a:t>
              </a:r>
            </a:p>
          </p:txBody>
        </p:sp>
        <p:sp>
          <p:nvSpPr>
            <p:cNvPr id="13324" name="Text Box 12"/>
            <p:cNvSpPr txBox="1">
              <a:spLocks noChangeArrowheads="1"/>
            </p:cNvSpPr>
            <p:nvPr/>
          </p:nvSpPr>
          <p:spPr bwMode="auto">
            <a:xfrm rot="16200000">
              <a:off x="4029" y="2346"/>
              <a:ext cx="1265"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dirty="0">
                  <a:solidFill>
                    <a:srgbClr val="FFFF00"/>
                  </a:solidFill>
                </a:rPr>
                <a:t>WLEF Tall Tower</a:t>
              </a:r>
            </a:p>
          </p:txBody>
        </p:sp>
        <p:sp>
          <p:nvSpPr>
            <p:cNvPr id="13325" name="Text Box 13"/>
            <p:cNvSpPr txBox="1">
              <a:spLocks noChangeArrowheads="1"/>
            </p:cNvSpPr>
            <p:nvPr/>
          </p:nvSpPr>
          <p:spPr bwMode="auto">
            <a:xfrm>
              <a:off x="5696" y="1200"/>
              <a:ext cx="648"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dirty="0">
                  <a:solidFill>
                    <a:srgbClr val="FFFF00"/>
                  </a:solidFill>
                </a:rPr>
                <a:t>OCO-2</a:t>
              </a:r>
            </a:p>
          </p:txBody>
        </p:sp>
        <p:sp>
          <p:nvSpPr>
            <p:cNvPr id="13327" name="Text Box 15"/>
            <p:cNvSpPr txBox="1">
              <a:spLocks noChangeArrowheads="1"/>
            </p:cNvSpPr>
            <p:nvPr/>
          </p:nvSpPr>
          <p:spPr bwMode="auto">
            <a:xfrm>
              <a:off x="3680" y="1296"/>
              <a:ext cx="960"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600" b="1" dirty="0">
                  <a:solidFill>
                    <a:srgbClr val="FFFF00"/>
                  </a:solidFill>
                </a:rPr>
                <a:t>Park Falls, Wisconsin, USA</a:t>
              </a:r>
            </a:p>
          </p:txBody>
        </p:sp>
      </p:grpSp>
      <p:grpSp>
        <p:nvGrpSpPr>
          <p:cNvPr id="20" name="Group 19"/>
          <p:cNvGrpSpPr/>
          <p:nvPr/>
        </p:nvGrpSpPr>
        <p:grpSpPr>
          <a:xfrm>
            <a:off x="0" y="3938498"/>
            <a:ext cx="5522572" cy="2302282"/>
            <a:chOff x="1295400" y="25603200"/>
            <a:chExt cx="14108868" cy="5943600"/>
          </a:xfrm>
        </p:grpSpPr>
        <p:pic>
          <p:nvPicPr>
            <p:cNvPr id="21"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5603200"/>
              <a:ext cx="14108868" cy="594360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7848600" y="27736800"/>
              <a:ext cx="2286000" cy="2667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smtClean="0"/>
                <a:t> </a:t>
              </a:r>
              <a:endParaRPr lang="en-US" kern="1200" dirty="0"/>
            </a:p>
          </p:txBody>
        </p:sp>
        <p:sp>
          <p:nvSpPr>
            <p:cNvPr id="23" name="Oval 22"/>
            <p:cNvSpPr/>
            <p:nvPr/>
          </p:nvSpPr>
          <p:spPr>
            <a:xfrm>
              <a:off x="9829800" y="26898600"/>
              <a:ext cx="3581400" cy="1600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24" name="Oval 23"/>
            <p:cNvSpPr/>
            <p:nvPr/>
          </p:nvSpPr>
          <p:spPr>
            <a:xfrm>
              <a:off x="4800600" y="28498800"/>
              <a:ext cx="2286000" cy="28956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rgbClr val="FF0000"/>
                </a:solidFill>
              </a:endParaRPr>
            </a:p>
          </p:txBody>
        </p:sp>
        <p:sp>
          <p:nvSpPr>
            <p:cNvPr id="25" name="Oval 24"/>
            <p:cNvSpPr/>
            <p:nvPr/>
          </p:nvSpPr>
          <p:spPr>
            <a:xfrm>
              <a:off x="11201400" y="28575000"/>
              <a:ext cx="3657600" cy="9144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spTree>
    <p:extLst>
      <p:ext uri="{BB962C8B-B14F-4D97-AF65-F5344CB8AC3E}">
        <p14:creationId xmlns:p14="http://schemas.microsoft.com/office/powerpoint/2010/main" val="407782203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mage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770361"/>
            <a:ext cx="3906255" cy="4463832"/>
          </a:xfrm>
          <a:prstGeom prst="rect">
            <a:avLst/>
          </a:prstGeom>
        </p:spPr>
      </p:pic>
      <p:grpSp>
        <p:nvGrpSpPr>
          <p:cNvPr id="28" name="Group 27"/>
          <p:cNvGrpSpPr/>
          <p:nvPr/>
        </p:nvGrpSpPr>
        <p:grpSpPr>
          <a:xfrm>
            <a:off x="38100" y="1077992"/>
            <a:ext cx="5887455" cy="3234446"/>
            <a:chOff x="1604212" y="2950083"/>
            <a:chExt cx="5887455" cy="3234446"/>
          </a:xfrm>
        </p:grpSpPr>
        <p:pic>
          <p:nvPicPr>
            <p:cNvPr id="29" name="Picture 28"/>
            <p:cNvPicPr>
              <a:picLocks noChangeAspect="1"/>
            </p:cNvPicPr>
            <p:nvPr/>
          </p:nvPicPr>
          <p:blipFill>
            <a:blip r:embed="rId3"/>
            <a:stretch>
              <a:fillRect/>
            </a:stretch>
          </p:blipFill>
          <p:spPr>
            <a:xfrm>
              <a:off x="1604212" y="3585385"/>
              <a:ext cx="5887455" cy="2599144"/>
            </a:xfrm>
            <a:prstGeom prst="rect">
              <a:avLst/>
            </a:prstGeom>
          </p:spPr>
        </p:pic>
        <p:pic>
          <p:nvPicPr>
            <p:cNvPr id="30" name="Picture 29"/>
            <p:cNvPicPr>
              <a:picLocks noChangeAspect="1"/>
            </p:cNvPicPr>
            <p:nvPr/>
          </p:nvPicPr>
          <p:blipFill>
            <a:blip r:embed="rId4"/>
            <a:stretch>
              <a:fillRect/>
            </a:stretch>
          </p:blipFill>
          <p:spPr>
            <a:xfrm>
              <a:off x="1720281" y="2950083"/>
              <a:ext cx="5671442" cy="328708"/>
            </a:xfrm>
            <a:prstGeom prst="rect">
              <a:avLst/>
            </a:prstGeom>
          </p:spPr>
        </p:pic>
        <p:pic>
          <p:nvPicPr>
            <p:cNvPr id="31" name="Picture 30"/>
            <p:cNvPicPr>
              <a:picLocks noChangeAspect="1"/>
            </p:cNvPicPr>
            <p:nvPr/>
          </p:nvPicPr>
          <p:blipFill>
            <a:blip r:embed="rId5"/>
            <a:stretch>
              <a:fillRect/>
            </a:stretch>
          </p:blipFill>
          <p:spPr>
            <a:xfrm>
              <a:off x="1720281" y="3278791"/>
              <a:ext cx="5655317" cy="306594"/>
            </a:xfrm>
            <a:prstGeom prst="rect">
              <a:avLst/>
            </a:prstGeom>
          </p:spPr>
        </p:pic>
      </p:grpSp>
      <p:sp>
        <p:nvSpPr>
          <p:cNvPr id="2" name="Title 1"/>
          <p:cNvSpPr>
            <a:spLocks noGrp="1"/>
          </p:cNvSpPr>
          <p:nvPr>
            <p:ph type="title"/>
          </p:nvPr>
        </p:nvSpPr>
        <p:spPr>
          <a:xfrm>
            <a:off x="12700" y="12700"/>
            <a:ext cx="9067800" cy="1143000"/>
          </a:xfrm>
        </p:spPr>
        <p:txBody>
          <a:bodyPr/>
          <a:lstStyle/>
          <a:p>
            <a:r>
              <a:rPr lang="en-US" dirty="0" smtClean="0"/>
              <a:t>Four Corners Methane Hot Spot in Space &amp; Time</a:t>
            </a:r>
            <a:endParaRPr lang="en-US" dirty="0"/>
          </a:p>
        </p:txBody>
      </p:sp>
      <p:sp>
        <p:nvSpPr>
          <p:cNvPr id="4" name="Slide Number Placeholder 3"/>
          <p:cNvSpPr>
            <a:spLocks noGrp="1"/>
          </p:cNvSpPr>
          <p:nvPr>
            <p:ph type="sldNum" sz="quarter" idx="10"/>
          </p:nvPr>
        </p:nvSpPr>
        <p:spPr/>
        <p:txBody>
          <a:bodyPr/>
          <a:lstStyle/>
          <a:p>
            <a:pPr>
              <a:defRPr/>
            </a:pPr>
            <a:fld id="{B0BF6CE7-F4C5-469F-83E1-20F829B615CF}" type="slidenum">
              <a:rPr lang="en-US" smtClean="0"/>
              <a:pPr>
                <a:defRPr/>
              </a:pPr>
              <a:t>4</a:t>
            </a:fld>
            <a:endParaRPr lang="en-US" dirty="0"/>
          </a:p>
        </p:txBody>
      </p:sp>
      <p:pic>
        <p:nvPicPr>
          <p:cNvPr id="22" name="Picture 21" descr="FourCorners-3 trailers.jpg"/>
          <p:cNvPicPr>
            <a:picLocks noChangeAspect="1"/>
          </p:cNvPicPr>
          <p:nvPr/>
        </p:nvPicPr>
        <p:blipFill>
          <a:blip r:embed="rId6"/>
          <a:stretch>
            <a:fillRect/>
          </a:stretch>
        </p:blipFill>
        <p:spPr>
          <a:xfrm>
            <a:off x="715284" y="4427163"/>
            <a:ext cx="2836631" cy="1891087"/>
          </a:xfrm>
          <a:prstGeom prst="rect">
            <a:avLst/>
          </a:prstGeom>
        </p:spPr>
      </p:pic>
      <p:pic>
        <p:nvPicPr>
          <p:cNvPr id="23" name="Picture 22"/>
          <p:cNvPicPr>
            <a:picLocks noChangeAspect="1"/>
          </p:cNvPicPr>
          <p:nvPr/>
        </p:nvPicPr>
        <p:blipFill>
          <a:blip r:embed="rId7"/>
          <a:stretch>
            <a:fillRect/>
          </a:stretch>
        </p:blipFill>
        <p:spPr>
          <a:xfrm>
            <a:off x="5747225" y="1077992"/>
            <a:ext cx="3396775" cy="3188526"/>
          </a:xfrm>
          <a:prstGeom prst="rect">
            <a:avLst/>
          </a:prstGeom>
        </p:spPr>
      </p:pic>
      <p:sp>
        <p:nvSpPr>
          <p:cNvPr id="24" name="TextBox 23"/>
          <p:cNvSpPr txBox="1"/>
          <p:nvPr/>
        </p:nvSpPr>
        <p:spPr>
          <a:xfrm>
            <a:off x="1828800" y="2614136"/>
            <a:ext cx="1371600" cy="738664"/>
          </a:xfrm>
          <a:prstGeom prst="rect">
            <a:avLst/>
          </a:prstGeom>
          <a:noFill/>
        </p:spPr>
        <p:txBody>
          <a:bodyPr wrap="square" rtlCol="0">
            <a:spAutoFit/>
          </a:bodyPr>
          <a:lstStyle/>
          <a:p>
            <a:r>
              <a:rPr lang="en-US" sz="1400" b="1" dirty="0" smtClean="0">
                <a:solidFill>
                  <a:schemeClr val="bg1"/>
                </a:solidFill>
              </a:rPr>
              <a:t>Four Corners</a:t>
            </a:r>
            <a:endParaRPr lang="en-US" sz="1400" b="1" kern="1200" dirty="0">
              <a:solidFill>
                <a:schemeClr val="bg1"/>
              </a:solidFill>
            </a:endParaRPr>
          </a:p>
        </p:txBody>
      </p:sp>
      <p:sp>
        <p:nvSpPr>
          <p:cNvPr id="25" name="TextBox 24"/>
          <p:cNvSpPr txBox="1"/>
          <p:nvPr/>
        </p:nvSpPr>
        <p:spPr>
          <a:xfrm>
            <a:off x="755983" y="5990798"/>
            <a:ext cx="2729834" cy="276999"/>
          </a:xfrm>
          <a:prstGeom prst="rect">
            <a:avLst/>
          </a:prstGeom>
          <a:noFill/>
        </p:spPr>
        <p:txBody>
          <a:bodyPr wrap="none" rtlCol="0">
            <a:spAutoFit/>
          </a:bodyPr>
          <a:lstStyle/>
          <a:p>
            <a:pPr algn="ctr"/>
            <a:r>
              <a:rPr lang="en-US" sz="1200" b="1" kern="1200" dirty="0" smtClean="0">
                <a:solidFill>
                  <a:srgbClr val="FFFF00"/>
                </a:solidFill>
              </a:rPr>
              <a:t>LANL Four Corners TCCON (11-13)</a:t>
            </a:r>
          </a:p>
        </p:txBody>
      </p:sp>
      <p:sp>
        <p:nvSpPr>
          <p:cNvPr id="27" name="TextBox 26"/>
          <p:cNvSpPr txBox="1"/>
          <p:nvPr/>
        </p:nvSpPr>
        <p:spPr>
          <a:xfrm>
            <a:off x="6400800" y="1157982"/>
            <a:ext cx="2819400" cy="738664"/>
          </a:xfrm>
          <a:prstGeom prst="rect">
            <a:avLst/>
          </a:prstGeom>
          <a:noFill/>
        </p:spPr>
        <p:txBody>
          <a:bodyPr wrap="square" rtlCol="0">
            <a:spAutoFit/>
          </a:bodyPr>
          <a:lstStyle/>
          <a:p>
            <a:r>
              <a:rPr lang="en-US" sz="1400" b="1" kern="1200" dirty="0" smtClean="0">
                <a:solidFill>
                  <a:srgbClr val="FF0000"/>
                </a:solidFill>
              </a:rPr>
              <a:t>Persistent morning CH</a:t>
            </a:r>
            <a:r>
              <a:rPr lang="en-US" sz="1400" b="1" kern="1200" baseline="-25000" dirty="0" smtClean="0">
                <a:solidFill>
                  <a:srgbClr val="FF0000"/>
                </a:solidFill>
              </a:rPr>
              <a:t>4</a:t>
            </a:r>
            <a:r>
              <a:rPr lang="en-US" sz="1400" b="1" kern="1200" dirty="0" smtClean="0">
                <a:solidFill>
                  <a:srgbClr val="FF0000"/>
                </a:solidFill>
              </a:rPr>
              <a:t> high when site is downwind of source E/SE of site (70% gays)</a:t>
            </a:r>
          </a:p>
        </p:txBody>
      </p:sp>
      <p:cxnSp>
        <p:nvCxnSpPr>
          <p:cNvPr id="33" name="Straight Arrow Connector 32"/>
          <p:cNvCxnSpPr/>
          <p:nvPr/>
        </p:nvCxnSpPr>
        <p:spPr>
          <a:xfrm>
            <a:off x="2133600" y="3352800"/>
            <a:ext cx="381000" cy="1524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2971800" y="5105400"/>
            <a:ext cx="2775425" cy="76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6578600" y="4114800"/>
            <a:ext cx="203200" cy="76200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678075" y="6389271"/>
            <a:ext cx="2047556" cy="338554"/>
          </a:xfrm>
          <a:prstGeom prst="rect">
            <a:avLst/>
          </a:prstGeom>
          <a:noFill/>
        </p:spPr>
        <p:txBody>
          <a:bodyPr wrap="none" rtlCol="0">
            <a:spAutoFit/>
          </a:bodyPr>
          <a:lstStyle/>
          <a:p>
            <a:r>
              <a:rPr lang="en-US" sz="1600" dirty="0" err="1" smtClean="0"/>
              <a:t>Kort</a:t>
            </a:r>
            <a:r>
              <a:rPr lang="en-US" sz="1600" dirty="0" smtClean="0"/>
              <a:t> et al. GRL 2014</a:t>
            </a:r>
            <a:endParaRPr lang="en-US" sz="1600" dirty="0"/>
          </a:p>
        </p:txBody>
      </p:sp>
    </p:spTree>
    <p:extLst>
      <p:ext uri="{BB962C8B-B14F-4D97-AF65-F5344CB8AC3E}">
        <p14:creationId xmlns:p14="http://schemas.microsoft.com/office/powerpoint/2010/main" val="25804596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1143000"/>
          </a:xfrm>
        </p:spPr>
        <p:txBody>
          <a:bodyPr/>
          <a:lstStyle/>
          <a:p>
            <a:r>
              <a:rPr lang="en-US" dirty="0" smtClean="0"/>
              <a:t>Simulations (WRF) with CH</a:t>
            </a:r>
            <a:r>
              <a:rPr lang="en-US" baseline="-25000" dirty="0" smtClean="0"/>
              <a:t>4 </a:t>
            </a:r>
            <a:r>
              <a:rPr lang="en-US" dirty="0" smtClean="0"/>
              <a:t>inventories ( Edgar) are a factor of 3.5 lower than observations</a:t>
            </a:r>
            <a:endParaRPr lang="en-US" dirty="0"/>
          </a:p>
        </p:txBody>
      </p:sp>
      <p:sp>
        <p:nvSpPr>
          <p:cNvPr id="4" name="Slide Number Placeholder 3"/>
          <p:cNvSpPr>
            <a:spLocks noGrp="1"/>
          </p:cNvSpPr>
          <p:nvPr>
            <p:ph type="sldNum" sz="quarter" idx="10"/>
          </p:nvPr>
        </p:nvSpPr>
        <p:spPr/>
        <p:txBody>
          <a:bodyPr/>
          <a:lstStyle/>
          <a:p>
            <a:pPr>
              <a:defRPr/>
            </a:pPr>
            <a:fld id="{B0BF6CE7-F4C5-469F-83E1-20F829B615CF}" type="slidenum">
              <a:rPr lang="en-US" smtClean="0"/>
              <a:pPr>
                <a:defRPr/>
              </a:pPr>
              <a:t>5</a:t>
            </a:fld>
            <a:endParaRPr lang="en-US"/>
          </a:p>
        </p:txBody>
      </p:sp>
      <p:pic>
        <p:nvPicPr>
          <p:cNvPr id="5" name="Picture 4"/>
          <p:cNvPicPr>
            <a:picLocks noChangeAspect="1"/>
          </p:cNvPicPr>
          <p:nvPr/>
        </p:nvPicPr>
        <p:blipFill>
          <a:blip r:embed="rId2"/>
          <a:stretch>
            <a:fillRect/>
          </a:stretch>
        </p:blipFill>
        <p:spPr>
          <a:xfrm>
            <a:off x="1" y="1802703"/>
            <a:ext cx="4736921" cy="3032992"/>
          </a:xfrm>
          <a:prstGeom prst="rect">
            <a:avLst/>
          </a:prstGeom>
        </p:spPr>
      </p:pic>
      <p:sp>
        <p:nvSpPr>
          <p:cNvPr id="7" name="TextBox 6"/>
          <p:cNvSpPr txBox="1"/>
          <p:nvPr/>
        </p:nvSpPr>
        <p:spPr>
          <a:xfrm>
            <a:off x="762000" y="1433371"/>
            <a:ext cx="2361118" cy="369332"/>
          </a:xfrm>
          <a:prstGeom prst="rect">
            <a:avLst/>
          </a:prstGeom>
          <a:noFill/>
        </p:spPr>
        <p:txBody>
          <a:bodyPr wrap="none" rtlCol="0">
            <a:spAutoFit/>
          </a:bodyPr>
          <a:lstStyle/>
          <a:p>
            <a:r>
              <a:rPr lang="en-US" sz="1800" dirty="0" smtClean="0"/>
              <a:t>SCIAMACHY (03-09)</a:t>
            </a:r>
            <a:endParaRPr lang="en-US" sz="1800" dirty="0"/>
          </a:p>
        </p:txBody>
      </p:sp>
      <p:sp>
        <p:nvSpPr>
          <p:cNvPr id="8" name="TextBox 7"/>
          <p:cNvSpPr txBox="1"/>
          <p:nvPr/>
        </p:nvSpPr>
        <p:spPr>
          <a:xfrm>
            <a:off x="5854700" y="1487579"/>
            <a:ext cx="2848017" cy="369332"/>
          </a:xfrm>
          <a:prstGeom prst="rect">
            <a:avLst/>
          </a:prstGeom>
          <a:noFill/>
        </p:spPr>
        <p:txBody>
          <a:bodyPr wrap="none" rtlCol="0">
            <a:spAutoFit/>
          </a:bodyPr>
          <a:lstStyle/>
          <a:p>
            <a:r>
              <a:rPr lang="en-US" sz="1800" dirty="0" smtClean="0"/>
              <a:t>TCCON (2011-2012)</a:t>
            </a:r>
            <a:endParaRPr lang="en-US" sz="1800" dirty="0"/>
          </a:p>
        </p:txBody>
      </p:sp>
      <p:sp>
        <p:nvSpPr>
          <p:cNvPr id="9" name="TextBox 8"/>
          <p:cNvSpPr txBox="1"/>
          <p:nvPr/>
        </p:nvSpPr>
        <p:spPr>
          <a:xfrm>
            <a:off x="186543" y="4970140"/>
            <a:ext cx="8881257" cy="1251625"/>
          </a:xfrm>
          <a:prstGeom prst="rect">
            <a:avLst/>
          </a:prstGeom>
          <a:noFill/>
          <a:ln w="25400">
            <a:solidFill>
              <a:schemeClr val="tx1"/>
            </a:solidFill>
          </a:ln>
        </p:spPr>
        <p:txBody>
          <a:bodyPr wrap="square" rtlCol="0">
            <a:spAutoFit/>
          </a:bodyPr>
          <a:lstStyle/>
          <a:p>
            <a:pPr marL="285750" indent="-285750">
              <a:spcAft>
                <a:spcPts val="400"/>
              </a:spcAft>
              <a:buFontTx/>
              <a:buChar char="-"/>
            </a:pPr>
            <a:r>
              <a:rPr lang="en-US" sz="1800" kern="1200" dirty="0" smtClean="0">
                <a:solidFill>
                  <a:srgbClr val="000000"/>
                </a:solidFill>
              </a:rPr>
              <a:t>Emissions from Four Corners of </a:t>
            </a:r>
            <a:r>
              <a:rPr lang="en-US" sz="1800" b="1" kern="1200" dirty="0" smtClean="0">
                <a:solidFill>
                  <a:srgbClr val="000000"/>
                </a:solidFill>
              </a:rPr>
              <a:t>~0.59 </a:t>
            </a:r>
            <a:r>
              <a:rPr lang="en-US" sz="1800" b="1" kern="1200" dirty="0" err="1" smtClean="0">
                <a:solidFill>
                  <a:srgbClr val="000000"/>
                </a:solidFill>
              </a:rPr>
              <a:t>Tg</a:t>
            </a:r>
            <a:r>
              <a:rPr lang="en-US" sz="1800" b="1" kern="1200" dirty="0" smtClean="0">
                <a:solidFill>
                  <a:srgbClr val="000000"/>
                </a:solidFill>
              </a:rPr>
              <a:t> CH</a:t>
            </a:r>
            <a:r>
              <a:rPr lang="en-US" sz="1800" b="1" kern="1200" baseline="-25000" dirty="0" smtClean="0">
                <a:solidFill>
                  <a:srgbClr val="000000"/>
                </a:solidFill>
              </a:rPr>
              <a:t>4</a:t>
            </a:r>
            <a:r>
              <a:rPr lang="en-US" sz="1800" b="1" kern="1200" dirty="0" smtClean="0">
                <a:solidFill>
                  <a:srgbClr val="000000"/>
                </a:solidFill>
              </a:rPr>
              <a:t>/</a:t>
            </a:r>
            <a:r>
              <a:rPr lang="en-US" sz="1800" b="1" kern="1200" dirty="0" err="1" smtClean="0">
                <a:solidFill>
                  <a:srgbClr val="000000"/>
                </a:solidFill>
              </a:rPr>
              <a:t>yr</a:t>
            </a:r>
            <a:r>
              <a:rPr lang="en-US" sz="1800" b="1" kern="1200" dirty="0" smtClean="0">
                <a:solidFill>
                  <a:srgbClr val="000000"/>
                </a:solidFill>
              </a:rPr>
              <a:t> </a:t>
            </a:r>
            <a:r>
              <a:rPr lang="en-US" sz="1800" kern="1200" dirty="0" smtClean="0">
                <a:solidFill>
                  <a:srgbClr val="000000"/>
                </a:solidFill>
              </a:rPr>
              <a:t>have persisted 2003-2009, 2012. This is 10% of US EPA estimates of emissions from natural gas.</a:t>
            </a:r>
          </a:p>
          <a:p>
            <a:pPr marL="285750" indent="-285750">
              <a:spcAft>
                <a:spcPts val="400"/>
              </a:spcAft>
              <a:buFontTx/>
              <a:buChar char="-"/>
            </a:pPr>
            <a:r>
              <a:rPr lang="en-US" sz="1800" kern="1200" dirty="0" smtClean="0">
                <a:solidFill>
                  <a:srgbClr val="000000"/>
                </a:solidFill>
              </a:rPr>
              <a:t>Source </a:t>
            </a:r>
            <a:r>
              <a:rPr lang="en-US" sz="1800" i="1" kern="1200" dirty="0" smtClean="0">
                <a:solidFill>
                  <a:srgbClr val="000000"/>
                </a:solidFill>
              </a:rPr>
              <a:t>not</a:t>
            </a:r>
            <a:r>
              <a:rPr lang="en-US" sz="1800" kern="1200" dirty="0" smtClean="0">
                <a:solidFill>
                  <a:srgbClr val="000000"/>
                </a:solidFill>
              </a:rPr>
              <a:t> related to recent shale boom with high-volume hydraulic fracturing and horizontal drilling , but likely established fossil fuel extraction activities </a:t>
            </a:r>
          </a:p>
        </p:txBody>
      </p:sp>
      <p:pic>
        <p:nvPicPr>
          <p:cNvPr id="6" name="Picture 5"/>
          <p:cNvPicPr>
            <a:picLocks noChangeAspect="1"/>
          </p:cNvPicPr>
          <p:nvPr/>
        </p:nvPicPr>
        <p:blipFill>
          <a:blip r:embed="rId3"/>
          <a:stretch>
            <a:fillRect/>
          </a:stretch>
        </p:blipFill>
        <p:spPr>
          <a:xfrm>
            <a:off x="4736922" y="1845940"/>
            <a:ext cx="4407078" cy="3124200"/>
          </a:xfrm>
          <a:prstGeom prst="rect">
            <a:avLst/>
          </a:prstGeom>
        </p:spPr>
      </p:pic>
      <p:sp>
        <p:nvSpPr>
          <p:cNvPr id="10" name="TextBox 9"/>
          <p:cNvSpPr txBox="1"/>
          <p:nvPr/>
        </p:nvSpPr>
        <p:spPr>
          <a:xfrm>
            <a:off x="3352800" y="6249338"/>
            <a:ext cx="2047556" cy="338554"/>
          </a:xfrm>
          <a:prstGeom prst="rect">
            <a:avLst/>
          </a:prstGeom>
          <a:noFill/>
        </p:spPr>
        <p:txBody>
          <a:bodyPr wrap="none" rtlCol="0">
            <a:spAutoFit/>
          </a:bodyPr>
          <a:lstStyle/>
          <a:p>
            <a:r>
              <a:rPr lang="en-US" sz="1600" dirty="0" err="1" smtClean="0"/>
              <a:t>Kort</a:t>
            </a:r>
            <a:r>
              <a:rPr lang="en-US" sz="1600" dirty="0" smtClean="0"/>
              <a:t> et al. GRL 2014</a:t>
            </a:r>
            <a:endParaRPr lang="en-US" sz="1600" dirty="0"/>
          </a:p>
        </p:txBody>
      </p:sp>
    </p:spTree>
    <p:extLst>
      <p:ext uri="{BB962C8B-B14F-4D97-AF65-F5344CB8AC3E}">
        <p14:creationId xmlns:p14="http://schemas.microsoft.com/office/powerpoint/2010/main" val="38195654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
            <a:ext cx="9144000" cy="1143000"/>
          </a:xfrm>
        </p:spPr>
        <p:txBody>
          <a:bodyPr/>
          <a:lstStyle/>
          <a:p>
            <a:r>
              <a:rPr lang="en-US" sz="2800" dirty="0" smtClean="0"/>
              <a:t>Evaluate Compact Commercial Low Resolution Solar FTS with Inbuilt </a:t>
            </a:r>
            <a:r>
              <a:rPr lang="en-US" sz="2800" dirty="0" err="1" smtClean="0"/>
              <a:t>Camtracker</a:t>
            </a:r>
            <a:r>
              <a:rPr lang="en-US" sz="2800" dirty="0" smtClean="0"/>
              <a:t> against TCCON to fill gaps </a:t>
            </a:r>
            <a:endParaRPr lang="en-US" sz="2800" dirty="0"/>
          </a:p>
        </p:txBody>
      </p:sp>
      <p:sp>
        <p:nvSpPr>
          <p:cNvPr id="4" name="Slide Number Placeholder 3"/>
          <p:cNvSpPr>
            <a:spLocks noGrp="1"/>
          </p:cNvSpPr>
          <p:nvPr>
            <p:ph type="sldNum" sz="quarter" idx="10"/>
          </p:nvPr>
        </p:nvSpPr>
        <p:spPr/>
        <p:txBody>
          <a:bodyPr/>
          <a:lstStyle/>
          <a:p>
            <a:pPr>
              <a:defRPr/>
            </a:pPr>
            <a:fld id="{B0BF6CE7-F4C5-469F-83E1-20F829B615CF}" type="slidenum">
              <a:rPr lang="en-US" smtClean="0"/>
              <a:pPr>
                <a:defRPr/>
              </a:pPr>
              <a:t>6</a:t>
            </a:fld>
            <a:endParaRPr lang="en-US"/>
          </a:p>
        </p:txBody>
      </p:sp>
      <p:sp>
        <p:nvSpPr>
          <p:cNvPr id="11" name="Rectangle 10"/>
          <p:cNvSpPr/>
          <p:nvPr/>
        </p:nvSpPr>
        <p:spPr>
          <a:xfrm>
            <a:off x="1295400" y="4781575"/>
            <a:ext cx="8077200" cy="646331"/>
          </a:xfrm>
          <a:prstGeom prst="rect">
            <a:avLst/>
          </a:prstGeom>
        </p:spPr>
        <p:txBody>
          <a:bodyPr wrap="square">
            <a:spAutoFit/>
          </a:bodyPr>
          <a:lstStyle/>
          <a:p>
            <a:pPr>
              <a:spcAft>
                <a:spcPts val="1200"/>
              </a:spcAft>
            </a:pPr>
            <a:r>
              <a:rPr lang="de-DE" sz="1800" b="1" kern="1200" dirty="0" smtClean="0"/>
              <a:t>EM27/SUN, </a:t>
            </a:r>
            <a:r>
              <a:rPr lang="de-DE" sz="1800" b="1" kern="1200" dirty="0" err="1" smtClean="0"/>
              <a:t>Pendulum</a:t>
            </a:r>
            <a:r>
              <a:rPr lang="en-US" sz="1800" b="1" kern="1200" dirty="0" smtClean="0"/>
              <a:t> Res: </a:t>
            </a:r>
            <a:r>
              <a:rPr lang="en-US" sz="1800" b="1" kern="1200" dirty="0"/>
              <a:t>0.5 cm</a:t>
            </a:r>
            <a:r>
              <a:rPr lang="en-US" sz="1800" b="1" kern="1200" baseline="30000" dirty="0"/>
              <a:t>-</a:t>
            </a:r>
            <a:r>
              <a:rPr lang="en-US" sz="1800" b="1" kern="1200" baseline="30000" dirty="0" smtClean="0"/>
              <a:t>1</a:t>
            </a:r>
            <a:r>
              <a:rPr lang="en-US" sz="1800" b="1" dirty="0"/>
              <a:t> </a:t>
            </a:r>
            <a:r>
              <a:rPr lang="en-US" sz="1800" b="1" kern="1200" dirty="0" err="1" smtClean="0"/>
              <a:t>InGaAs</a:t>
            </a:r>
            <a:r>
              <a:rPr lang="en-US" sz="1800" b="1" kern="1200" dirty="0" smtClean="0"/>
              <a:t> Det. 6000-9000 cm</a:t>
            </a:r>
            <a:r>
              <a:rPr lang="en-US" sz="1800" b="1" kern="1200" baseline="30000" dirty="0" smtClean="0"/>
              <a:t>-1</a:t>
            </a:r>
            <a:r>
              <a:rPr lang="en-US" sz="1800" b="1" kern="1200" dirty="0" smtClean="0"/>
              <a:t> Inbuilt </a:t>
            </a:r>
            <a:r>
              <a:rPr lang="en-US" sz="1800" b="1" kern="1200" dirty="0" err="1" smtClean="0"/>
              <a:t>Camtracker</a:t>
            </a:r>
            <a:r>
              <a:rPr lang="en-US" sz="1800" b="1" dirty="0"/>
              <a:t> </a:t>
            </a:r>
            <a:r>
              <a:rPr lang="de-DE" sz="1800" b="1" kern="1200" dirty="0" smtClean="0"/>
              <a:t>470 </a:t>
            </a:r>
            <a:r>
              <a:rPr lang="de-DE" sz="1800" b="1" kern="1200" dirty="0"/>
              <a:t>x 630 x 350 </a:t>
            </a:r>
            <a:r>
              <a:rPr lang="de-DE" sz="1800" b="1" kern="1200" dirty="0" smtClean="0"/>
              <a:t>cm</a:t>
            </a:r>
            <a:r>
              <a:rPr lang="en-US" sz="1800" b="1" dirty="0"/>
              <a:t> </a:t>
            </a:r>
            <a:r>
              <a:rPr lang="en-US" sz="1800" b="1" kern="1200" dirty="0" smtClean="0"/>
              <a:t>Mass</a:t>
            </a:r>
            <a:r>
              <a:rPr lang="en-US" sz="1800" b="1" kern="1200" dirty="0"/>
              <a:t>: ~25 </a:t>
            </a:r>
            <a:r>
              <a:rPr lang="en-US" sz="1800" b="1" kern="1200" dirty="0" smtClean="0"/>
              <a:t>kg Cost ~ $</a:t>
            </a:r>
            <a:r>
              <a:rPr lang="en-US" sz="1800" b="1" dirty="0"/>
              <a:t>100K </a:t>
            </a:r>
            <a:r>
              <a:rPr lang="en-US" sz="1800" b="1" dirty="0" smtClean="0"/>
              <a:t>Mobile</a:t>
            </a:r>
            <a:endParaRPr lang="de-DE" sz="1800" b="1" kern="1200" dirty="0"/>
          </a:p>
        </p:txBody>
      </p:sp>
      <p:grpSp>
        <p:nvGrpSpPr>
          <p:cNvPr id="19" name="Group 18"/>
          <p:cNvGrpSpPr/>
          <p:nvPr/>
        </p:nvGrpSpPr>
        <p:grpSpPr>
          <a:xfrm>
            <a:off x="51002" y="1413638"/>
            <a:ext cx="9042602" cy="3293119"/>
            <a:chOff x="12498" y="1664335"/>
            <a:chExt cx="9042602" cy="3293119"/>
          </a:xfrm>
        </p:grpSpPr>
        <p:grpSp>
          <p:nvGrpSpPr>
            <p:cNvPr id="5" name="Group 4"/>
            <p:cNvGrpSpPr/>
            <p:nvPr/>
          </p:nvGrpSpPr>
          <p:grpSpPr>
            <a:xfrm>
              <a:off x="63500" y="2433117"/>
              <a:ext cx="8991600" cy="2524337"/>
              <a:chOff x="18364200" y="5257800"/>
              <a:chExt cx="18685933" cy="487680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56200" y="5334000"/>
                <a:ext cx="3200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09000" y="5422900"/>
                <a:ext cx="3141133"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18364200" y="5257800"/>
                <a:ext cx="6096000" cy="4770783"/>
              </a:xfrm>
              <a:prstGeom prst="rect">
                <a:avLst/>
              </a:prstGeom>
            </p:spPr>
          </p:pic>
          <p:pic>
            <p:nvPicPr>
              <p:cNvPr id="9" name="Picture 8"/>
              <p:cNvPicPr>
                <a:picLocks noChangeAspect="1"/>
              </p:cNvPicPr>
              <p:nvPr/>
            </p:nvPicPr>
            <p:blipFill>
              <a:blip r:embed="rId5"/>
              <a:stretch>
                <a:fillRect/>
              </a:stretch>
            </p:blipFill>
            <p:spPr>
              <a:xfrm>
                <a:off x="24307800" y="5257800"/>
                <a:ext cx="6254809" cy="4853698"/>
              </a:xfrm>
              <a:prstGeom prst="rect">
                <a:avLst/>
              </a:prstGeom>
            </p:spPr>
          </p:pic>
        </p:grpSp>
        <p:sp>
          <p:nvSpPr>
            <p:cNvPr id="10" name="Rectangle 9"/>
            <p:cNvSpPr/>
            <p:nvPr/>
          </p:nvSpPr>
          <p:spPr>
            <a:xfrm>
              <a:off x="12498" y="1664335"/>
              <a:ext cx="7759901" cy="1446550"/>
            </a:xfrm>
            <a:prstGeom prst="rect">
              <a:avLst/>
            </a:prstGeom>
          </p:spPr>
          <p:txBody>
            <a:bodyPr wrap="square">
              <a:spAutoFit/>
            </a:bodyPr>
            <a:lstStyle/>
            <a:p>
              <a:pPr>
                <a:spcAft>
                  <a:spcPts val="1200"/>
                </a:spcAft>
              </a:pPr>
              <a:r>
                <a:rPr lang="en-US" sz="1800" b="1" kern="1200" dirty="0" smtClean="0"/>
                <a:t>TCCON </a:t>
              </a:r>
              <a:r>
                <a:rPr lang="en-US" sz="1800" b="1" kern="1200" dirty="0" err="1" smtClean="0"/>
                <a:t>Bruker</a:t>
              </a:r>
              <a:r>
                <a:rPr lang="en-US" sz="1800" b="1" kern="1200" dirty="0" smtClean="0"/>
                <a:t> 125HR, Res: 0.014 </a:t>
              </a:r>
              <a:r>
                <a:rPr lang="en-US" sz="1800" b="1" kern="1200" dirty="0"/>
                <a:t>cm</a:t>
              </a:r>
              <a:r>
                <a:rPr lang="en-US" sz="1800" b="1" kern="1200" baseline="30000" dirty="0"/>
                <a:t>-</a:t>
              </a:r>
              <a:r>
                <a:rPr lang="en-US" sz="1800" b="1" kern="1200" baseline="30000" dirty="0" smtClean="0"/>
                <a:t>1</a:t>
              </a:r>
              <a:r>
                <a:rPr lang="en-US" sz="1800" b="1" dirty="0"/>
                <a:t> </a:t>
              </a:r>
              <a:r>
                <a:rPr lang="en-US" sz="1800" b="1" kern="1200" dirty="0" err="1" smtClean="0"/>
                <a:t>InGaAs</a:t>
              </a:r>
              <a:r>
                <a:rPr lang="en-US" sz="1800" b="1" kern="1200" dirty="0" smtClean="0"/>
                <a:t> Det. 3800-12000 cm</a:t>
              </a:r>
              <a:r>
                <a:rPr lang="en-US" sz="1800" b="1" kern="1200" baseline="30000" dirty="0" smtClean="0"/>
                <a:t>-1</a:t>
              </a:r>
              <a:r>
                <a:rPr lang="en-US" sz="1800" b="1" kern="1200" dirty="0" smtClean="0"/>
                <a:t> External tracker</a:t>
              </a:r>
              <a:r>
                <a:rPr lang="en-US" sz="1800" b="1" dirty="0"/>
                <a:t> </a:t>
              </a:r>
              <a:r>
                <a:rPr lang="de-DE" sz="1800" b="1" kern="1200" dirty="0" smtClean="0"/>
                <a:t>20 </a:t>
              </a:r>
              <a:r>
                <a:rPr lang="de-DE" sz="1800" b="1" kern="1200" dirty="0" err="1" smtClean="0"/>
                <a:t>foot</a:t>
              </a:r>
              <a:r>
                <a:rPr lang="de-DE" sz="1800" b="1" kern="1200" dirty="0" smtClean="0"/>
                <a:t> </a:t>
              </a:r>
              <a:r>
                <a:rPr lang="de-DE" sz="1800" b="1" kern="1200" dirty="0" err="1" smtClean="0"/>
                <a:t>seatainer</a:t>
              </a:r>
              <a:r>
                <a:rPr lang="en-US" sz="1800" b="1" dirty="0"/>
                <a:t> </a:t>
              </a:r>
              <a:r>
                <a:rPr lang="en-US" sz="1800" b="1" kern="1200" dirty="0" smtClean="0"/>
                <a:t>~500Kg </a:t>
              </a:r>
              <a:r>
                <a:rPr lang="de-DE" sz="1800" b="1" kern="1200" dirty="0" err="1" smtClean="0"/>
                <a:t>Cost</a:t>
              </a:r>
              <a:r>
                <a:rPr lang="de-DE" sz="1800" b="1" kern="1200" dirty="0" smtClean="0"/>
                <a:t> ~ $600K </a:t>
              </a:r>
              <a:r>
                <a:rPr lang="de-DE" sz="1800" b="1" kern="1200" dirty="0" err="1" smtClean="0"/>
                <a:t>Stationary</a:t>
              </a:r>
              <a:endParaRPr lang="de-DE" sz="1800" b="1" kern="1200" dirty="0" smtClean="0"/>
            </a:p>
            <a:p>
              <a:pPr>
                <a:spcAft>
                  <a:spcPts val="1200"/>
                </a:spcAft>
              </a:pPr>
              <a:endParaRPr lang="en-US" b="1" kern="1200" dirty="0"/>
            </a:p>
          </p:txBody>
        </p:sp>
        <p:sp>
          <p:nvSpPr>
            <p:cNvPr id="3" name="TextBox 2"/>
            <p:cNvSpPr txBox="1"/>
            <p:nvPr/>
          </p:nvSpPr>
          <p:spPr>
            <a:xfrm>
              <a:off x="1826662" y="3869323"/>
              <a:ext cx="914132" cy="338554"/>
            </a:xfrm>
            <a:prstGeom prst="rect">
              <a:avLst/>
            </a:prstGeom>
            <a:noFill/>
          </p:spPr>
          <p:txBody>
            <a:bodyPr wrap="none" rtlCol="0">
              <a:spAutoFit/>
            </a:bodyPr>
            <a:lstStyle/>
            <a:p>
              <a:r>
                <a:rPr lang="en-US" sz="1600" dirty="0" smtClean="0">
                  <a:solidFill>
                    <a:srgbClr val="FFFF00"/>
                  </a:solidFill>
                </a:rPr>
                <a:t>TCCON</a:t>
              </a:r>
              <a:endParaRPr lang="en-US" sz="1600" dirty="0">
                <a:solidFill>
                  <a:srgbClr val="FFFF00"/>
                </a:solidFill>
              </a:endParaRPr>
            </a:p>
          </p:txBody>
        </p:sp>
        <p:sp>
          <p:nvSpPr>
            <p:cNvPr id="12" name="TextBox 11"/>
            <p:cNvSpPr txBox="1"/>
            <p:nvPr/>
          </p:nvSpPr>
          <p:spPr>
            <a:xfrm>
              <a:off x="4038600" y="4038600"/>
              <a:ext cx="823362" cy="338554"/>
            </a:xfrm>
            <a:prstGeom prst="rect">
              <a:avLst/>
            </a:prstGeom>
            <a:noFill/>
          </p:spPr>
          <p:txBody>
            <a:bodyPr wrap="none" rtlCol="0">
              <a:spAutoFit/>
            </a:bodyPr>
            <a:lstStyle/>
            <a:p>
              <a:r>
                <a:rPr lang="en-US" sz="1600" dirty="0" smtClean="0">
                  <a:solidFill>
                    <a:srgbClr val="FFFF00"/>
                  </a:solidFill>
                </a:rPr>
                <a:t>125HR</a:t>
              </a:r>
              <a:endParaRPr lang="en-US" sz="1600" dirty="0">
                <a:solidFill>
                  <a:srgbClr val="FFFF00"/>
                </a:solidFill>
              </a:endParaRPr>
            </a:p>
          </p:txBody>
        </p:sp>
        <p:sp>
          <p:nvSpPr>
            <p:cNvPr id="13" name="TextBox 12"/>
            <p:cNvSpPr txBox="1"/>
            <p:nvPr/>
          </p:nvSpPr>
          <p:spPr>
            <a:xfrm>
              <a:off x="6573865" y="4216231"/>
              <a:ext cx="720670" cy="338554"/>
            </a:xfrm>
            <a:prstGeom prst="rect">
              <a:avLst/>
            </a:prstGeom>
            <a:noFill/>
          </p:spPr>
          <p:txBody>
            <a:bodyPr wrap="none" rtlCol="0">
              <a:spAutoFit/>
            </a:bodyPr>
            <a:lstStyle/>
            <a:p>
              <a:r>
                <a:rPr lang="en-US" sz="1600" dirty="0" smtClean="0">
                  <a:solidFill>
                    <a:srgbClr val="FFFF00"/>
                  </a:solidFill>
                </a:rPr>
                <a:t>EM27</a:t>
              </a:r>
              <a:endParaRPr lang="en-US" sz="1600" dirty="0">
                <a:solidFill>
                  <a:srgbClr val="FFFF00"/>
                </a:solidFill>
              </a:endParaRPr>
            </a:p>
          </p:txBody>
        </p:sp>
        <p:sp>
          <p:nvSpPr>
            <p:cNvPr id="14" name="TextBox 13"/>
            <p:cNvSpPr txBox="1"/>
            <p:nvPr/>
          </p:nvSpPr>
          <p:spPr>
            <a:xfrm>
              <a:off x="6597810" y="3429000"/>
              <a:ext cx="872454" cy="338554"/>
            </a:xfrm>
            <a:prstGeom prst="rect">
              <a:avLst/>
            </a:prstGeom>
            <a:noFill/>
          </p:spPr>
          <p:txBody>
            <a:bodyPr wrap="none" rtlCol="0">
              <a:spAutoFit/>
            </a:bodyPr>
            <a:lstStyle/>
            <a:p>
              <a:r>
                <a:rPr lang="en-US" sz="1600" dirty="0" smtClean="0">
                  <a:solidFill>
                    <a:srgbClr val="FFFF00"/>
                  </a:solidFill>
                </a:rPr>
                <a:t>Tracker</a:t>
              </a:r>
              <a:endParaRPr lang="en-US" sz="1600" dirty="0">
                <a:solidFill>
                  <a:srgbClr val="FFFF00"/>
                </a:solidFill>
              </a:endParaRPr>
            </a:p>
          </p:txBody>
        </p:sp>
        <p:sp>
          <p:nvSpPr>
            <p:cNvPr id="15" name="TextBox 14"/>
            <p:cNvSpPr txBox="1"/>
            <p:nvPr/>
          </p:nvSpPr>
          <p:spPr>
            <a:xfrm>
              <a:off x="762000" y="3090446"/>
              <a:ext cx="872454" cy="338554"/>
            </a:xfrm>
            <a:prstGeom prst="rect">
              <a:avLst/>
            </a:prstGeom>
            <a:noFill/>
          </p:spPr>
          <p:txBody>
            <a:bodyPr wrap="none" rtlCol="0">
              <a:spAutoFit/>
            </a:bodyPr>
            <a:lstStyle/>
            <a:p>
              <a:r>
                <a:rPr lang="en-US" sz="1600" dirty="0" smtClean="0">
                  <a:solidFill>
                    <a:srgbClr val="FFFF00"/>
                  </a:solidFill>
                </a:rPr>
                <a:t>Tracker</a:t>
              </a:r>
              <a:endParaRPr lang="en-US" sz="1600" dirty="0">
                <a:solidFill>
                  <a:srgbClr val="FFFF00"/>
                </a:solidFill>
              </a:endParaRPr>
            </a:p>
          </p:txBody>
        </p:sp>
        <p:sp>
          <p:nvSpPr>
            <p:cNvPr id="16" name="TextBox 15"/>
            <p:cNvSpPr txBox="1"/>
            <p:nvPr/>
          </p:nvSpPr>
          <p:spPr>
            <a:xfrm>
              <a:off x="6543432" y="2859423"/>
              <a:ext cx="914132" cy="338554"/>
            </a:xfrm>
            <a:prstGeom prst="rect">
              <a:avLst/>
            </a:prstGeom>
            <a:noFill/>
          </p:spPr>
          <p:txBody>
            <a:bodyPr wrap="none" rtlCol="0">
              <a:spAutoFit/>
            </a:bodyPr>
            <a:lstStyle/>
            <a:p>
              <a:r>
                <a:rPr lang="en-US" sz="1600" dirty="0" smtClean="0">
                  <a:solidFill>
                    <a:srgbClr val="FFFF00"/>
                  </a:solidFill>
                </a:rPr>
                <a:t>TCCON</a:t>
              </a:r>
              <a:endParaRPr lang="en-US" sz="1600" dirty="0">
                <a:solidFill>
                  <a:srgbClr val="FFFF00"/>
                </a:solidFill>
              </a:endParaRPr>
            </a:p>
          </p:txBody>
        </p:sp>
        <p:sp>
          <p:nvSpPr>
            <p:cNvPr id="17" name="TextBox 16"/>
            <p:cNvSpPr txBox="1"/>
            <p:nvPr/>
          </p:nvSpPr>
          <p:spPr>
            <a:xfrm>
              <a:off x="7848600" y="4537739"/>
              <a:ext cx="720670" cy="338554"/>
            </a:xfrm>
            <a:prstGeom prst="rect">
              <a:avLst/>
            </a:prstGeom>
            <a:noFill/>
          </p:spPr>
          <p:txBody>
            <a:bodyPr wrap="none" rtlCol="0">
              <a:spAutoFit/>
            </a:bodyPr>
            <a:lstStyle/>
            <a:p>
              <a:r>
                <a:rPr lang="en-US" sz="1600" dirty="0" smtClean="0">
                  <a:solidFill>
                    <a:srgbClr val="FFFF00"/>
                  </a:solidFill>
                </a:rPr>
                <a:t>EM27</a:t>
              </a:r>
              <a:endParaRPr lang="en-US" sz="1600" dirty="0">
                <a:solidFill>
                  <a:srgbClr val="FFFF00"/>
                </a:solidFill>
              </a:endParaRPr>
            </a:p>
          </p:txBody>
        </p:sp>
      </p:grpSp>
      <p:sp>
        <p:nvSpPr>
          <p:cNvPr id="18" name="TextBox 17"/>
          <p:cNvSpPr txBox="1"/>
          <p:nvPr/>
        </p:nvSpPr>
        <p:spPr>
          <a:xfrm>
            <a:off x="1213605" y="5525353"/>
            <a:ext cx="6119434" cy="830997"/>
          </a:xfrm>
          <a:prstGeom prst="rect">
            <a:avLst/>
          </a:prstGeom>
          <a:noFill/>
        </p:spPr>
        <p:txBody>
          <a:bodyPr wrap="none" rtlCol="0">
            <a:spAutoFit/>
          </a:bodyPr>
          <a:lstStyle/>
          <a:p>
            <a:r>
              <a:rPr lang="en-US" sz="2400" b="1" dirty="0" smtClean="0">
                <a:solidFill>
                  <a:srgbClr val="FF0000"/>
                </a:solidFill>
              </a:rPr>
              <a:t>Use TCCON as a standard for EM27/SUN</a:t>
            </a:r>
          </a:p>
          <a:p>
            <a:r>
              <a:rPr lang="en-US" sz="2400" b="1" dirty="0" smtClean="0">
                <a:solidFill>
                  <a:srgbClr val="FF0000"/>
                </a:solidFill>
              </a:rPr>
              <a:t>Reduce, size, cost, operational ease</a:t>
            </a:r>
            <a:endParaRPr lang="en-US" sz="2400" b="1" dirty="0">
              <a:solidFill>
                <a:srgbClr val="FF0000"/>
              </a:solidFill>
            </a:endParaRPr>
          </a:p>
        </p:txBody>
      </p:sp>
    </p:spTree>
    <p:extLst>
      <p:ext uri="{BB962C8B-B14F-4D97-AF65-F5344CB8AC3E}">
        <p14:creationId xmlns:p14="http://schemas.microsoft.com/office/powerpoint/2010/main" val="38640835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400"/>
            <a:ext cx="8839200" cy="1143000"/>
          </a:xfrm>
        </p:spPr>
        <p:txBody>
          <a:bodyPr/>
          <a:lstStyle/>
          <a:p>
            <a:r>
              <a:rPr lang="en-US" dirty="0" smtClean="0"/>
              <a:t>Four Corners (Power plant) Daily Variations</a:t>
            </a:r>
            <a:endParaRPr lang="en-US" dirty="0"/>
          </a:p>
        </p:txBody>
      </p:sp>
      <p:sp>
        <p:nvSpPr>
          <p:cNvPr id="4" name="Slide Number Placeholder 3"/>
          <p:cNvSpPr>
            <a:spLocks noGrp="1"/>
          </p:cNvSpPr>
          <p:nvPr>
            <p:ph type="sldNum" sz="quarter" idx="10"/>
          </p:nvPr>
        </p:nvSpPr>
        <p:spPr/>
        <p:txBody>
          <a:bodyPr/>
          <a:lstStyle/>
          <a:p>
            <a:pPr>
              <a:defRPr/>
            </a:pPr>
            <a:fld id="{B0BF6CE7-F4C5-469F-83E1-20F829B615CF}" type="slidenum">
              <a:rPr lang="en-US" smtClean="0"/>
              <a:pPr>
                <a:defRPr/>
              </a:pPr>
              <a:t>7</a:t>
            </a:fld>
            <a:endParaRPr lang="en-US"/>
          </a:p>
        </p:txBody>
      </p:sp>
      <p:pic>
        <p:nvPicPr>
          <p:cNvPr id="5" name="Picture 4" descr="CO2_timeseries_EM27-125HR_Aug2013.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360" y="1098549"/>
            <a:ext cx="3368040" cy="6506441"/>
          </a:xfrm>
          <a:prstGeom prst="rect">
            <a:avLst/>
          </a:prstGeom>
        </p:spPr>
      </p:pic>
      <p:pic>
        <p:nvPicPr>
          <p:cNvPr id="6" name="Picture 5" descr="CH4_timeseries_EM27-125HR_Aug201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098549"/>
            <a:ext cx="3404199" cy="6576292"/>
          </a:xfrm>
          <a:prstGeom prst="rect">
            <a:avLst/>
          </a:prstGeom>
        </p:spPr>
      </p:pic>
      <p:sp>
        <p:nvSpPr>
          <p:cNvPr id="3" name="TextBox 2"/>
          <p:cNvSpPr txBox="1"/>
          <p:nvPr/>
        </p:nvSpPr>
        <p:spPr>
          <a:xfrm>
            <a:off x="3430555" y="5486400"/>
            <a:ext cx="760445" cy="461665"/>
          </a:xfrm>
          <a:prstGeom prst="rect">
            <a:avLst/>
          </a:prstGeom>
          <a:noFill/>
        </p:spPr>
        <p:txBody>
          <a:bodyPr wrap="none" rtlCol="0">
            <a:spAutoFit/>
          </a:bodyPr>
          <a:lstStyle/>
          <a:p>
            <a:r>
              <a:rPr lang="en-US" sz="2400" dirty="0" smtClean="0"/>
              <a:t>CO</a:t>
            </a:r>
            <a:r>
              <a:rPr lang="en-US" sz="2400" baseline="-25000" dirty="0" smtClean="0"/>
              <a:t>2</a:t>
            </a:r>
            <a:endParaRPr lang="en-US" sz="2400" baseline="-25000" dirty="0"/>
          </a:p>
        </p:txBody>
      </p:sp>
      <p:sp>
        <p:nvSpPr>
          <p:cNvPr id="7" name="TextBox 6"/>
          <p:cNvSpPr txBox="1"/>
          <p:nvPr/>
        </p:nvSpPr>
        <p:spPr>
          <a:xfrm>
            <a:off x="6959600" y="5499100"/>
            <a:ext cx="743312" cy="461665"/>
          </a:xfrm>
          <a:prstGeom prst="rect">
            <a:avLst/>
          </a:prstGeom>
          <a:noFill/>
        </p:spPr>
        <p:txBody>
          <a:bodyPr wrap="none" rtlCol="0">
            <a:spAutoFit/>
          </a:bodyPr>
          <a:lstStyle/>
          <a:p>
            <a:r>
              <a:rPr lang="en-US" sz="2400" dirty="0" smtClean="0"/>
              <a:t>CH</a:t>
            </a:r>
            <a:r>
              <a:rPr lang="en-US" sz="2400" baseline="-25000" dirty="0"/>
              <a:t>4</a:t>
            </a:r>
          </a:p>
        </p:txBody>
      </p:sp>
      <p:sp>
        <p:nvSpPr>
          <p:cNvPr id="8" name="TextBox 7"/>
          <p:cNvSpPr txBox="1"/>
          <p:nvPr/>
        </p:nvSpPr>
        <p:spPr>
          <a:xfrm>
            <a:off x="215900" y="3098800"/>
            <a:ext cx="1356360" cy="923330"/>
          </a:xfrm>
          <a:prstGeom prst="rect">
            <a:avLst/>
          </a:prstGeom>
          <a:noFill/>
        </p:spPr>
        <p:txBody>
          <a:bodyPr wrap="square" rtlCol="0">
            <a:spAutoFit/>
          </a:bodyPr>
          <a:lstStyle/>
          <a:p>
            <a:r>
              <a:rPr lang="en-US" sz="1800" dirty="0" smtClean="0">
                <a:solidFill>
                  <a:srgbClr val="0000FF"/>
                </a:solidFill>
              </a:rPr>
              <a:t>EM27</a:t>
            </a:r>
            <a:r>
              <a:rPr lang="en-US" sz="1800" dirty="0" smtClean="0"/>
              <a:t> tracks</a:t>
            </a:r>
          </a:p>
          <a:p>
            <a:r>
              <a:rPr lang="en-US" sz="1800" dirty="0" smtClean="0">
                <a:solidFill>
                  <a:srgbClr val="FF0000"/>
                </a:solidFill>
              </a:rPr>
              <a:t>125HR</a:t>
            </a:r>
            <a:endParaRPr lang="en-US" sz="1800" dirty="0">
              <a:solidFill>
                <a:srgbClr val="FF0000"/>
              </a:solidFill>
            </a:endParaRPr>
          </a:p>
        </p:txBody>
      </p:sp>
      <p:sp>
        <p:nvSpPr>
          <p:cNvPr id="9" name="TextBox 8"/>
          <p:cNvSpPr txBox="1"/>
          <p:nvPr/>
        </p:nvSpPr>
        <p:spPr>
          <a:xfrm>
            <a:off x="7924800" y="3060700"/>
            <a:ext cx="1356360" cy="923330"/>
          </a:xfrm>
          <a:prstGeom prst="rect">
            <a:avLst/>
          </a:prstGeom>
          <a:noFill/>
        </p:spPr>
        <p:txBody>
          <a:bodyPr wrap="square" rtlCol="0">
            <a:spAutoFit/>
          </a:bodyPr>
          <a:lstStyle/>
          <a:p>
            <a:r>
              <a:rPr lang="en-US" sz="1800" dirty="0" smtClean="0">
                <a:solidFill>
                  <a:srgbClr val="0000FF"/>
                </a:solidFill>
              </a:rPr>
              <a:t>EM27</a:t>
            </a:r>
            <a:r>
              <a:rPr lang="en-US" sz="1800" dirty="0" smtClean="0"/>
              <a:t> is high by </a:t>
            </a:r>
          </a:p>
          <a:p>
            <a:r>
              <a:rPr lang="en-US" sz="1800" dirty="0" smtClean="0"/>
              <a:t>20 ppb</a:t>
            </a:r>
            <a:endParaRPr lang="en-US" sz="1800" dirty="0"/>
          </a:p>
        </p:txBody>
      </p:sp>
    </p:spTree>
    <p:extLst>
      <p:ext uri="{BB962C8B-B14F-4D97-AF65-F5344CB8AC3E}">
        <p14:creationId xmlns:p14="http://schemas.microsoft.com/office/powerpoint/2010/main" val="154243745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Corners Daily Variation (Cont.)</a:t>
            </a:r>
            <a:endParaRPr lang="en-US" dirty="0"/>
          </a:p>
        </p:txBody>
      </p:sp>
      <p:sp>
        <p:nvSpPr>
          <p:cNvPr id="4" name="Slide Number Placeholder 3"/>
          <p:cNvSpPr>
            <a:spLocks noGrp="1"/>
          </p:cNvSpPr>
          <p:nvPr>
            <p:ph type="sldNum" sz="quarter" idx="10"/>
          </p:nvPr>
        </p:nvSpPr>
        <p:spPr/>
        <p:txBody>
          <a:bodyPr/>
          <a:lstStyle/>
          <a:p>
            <a:pPr>
              <a:defRPr/>
            </a:pPr>
            <a:fld id="{B0BF6CE7-F4C5-469F-83E1-20F829B615CF}" type="slidenum">
              <a:rPr lang="en-US" smtClean="0"/>
              <a:pPr>
                <a:defRPr/>
              </a:pPr>
              <a:t>8</a:t>
            </a:fld>
            <a:endParaRPr lang="en-US"/>
          </a:p>
        </p:txBody>
      </p:sp>
      <p:pic>
        <p:nvPicPr>
          <p:cNvPr id="5" name="Picture 4" descr="CO2_allcorr_EM27-125HR_Aug2013.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206500"/>
            <a:ext cx="4730750" cy="4730750"/>
          </a:xfrm>
          <a:prstGeom prst="rect">
            <a:avLst/>
          </a:prstGeom>
        </p:spPr>
      </p:pic>
      <p:pic>
        <p:nvPicPr>
          <p:cNvPr id="6" name="Picture 5" descr="CH4_allcorr_EM27-125HR_Aug201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3700" y="1148318"/>
            <a:ext cx="4864100" cy="4864100"/>
          </a:xfrm>
          <a:prstGeom prst="rect">
            <a:avLst/>
          </a:prstGeom>
        </p:spPr>
      </p:pic>
      <p:sp>
        <p:nvSpPr>
          <p:cNvPr id="7" name="TextBox 6"/>
          <p:cNvSpPr txBox="1"/>
          <p:nvPr/>
        </p:nvSpPr>
        <p:spPr>
          <a:xfrm>
            <a:off x="3430555" y="4724400"/>
            <a:ext cx="760445" cy="461665"/>
          </a:xfrm>
          <a:prstGeom prst="rect">
            <a:avLst/>
          </a:prstGeom>
          <a:noFill/>
        </p:spPr>
        <p:txBody>
          <a:bodyPr wrap="none" rtlCol="0">
            <a:spAutoFit/>
          </a:bodyPr>
          <a:lstStyle/>
          <a:p>
            <a:r>
              <a:rPr lang="en-US" sz="2400" dirty="0" smtClean="0"/>
              <a:t>CO</a:t>
            </a:r>
            <a:r>
              <a:rPr lang="en-US" sz="2400" baseline="-25000" dirty="0" smtClean="0"/>
              <a:t>2</a:t>
            </a:r>
            <a:endParaRPr lang="en-US" sz="2400" baseline="-25000" dirty="0"/>
          </a:p>
        </p:txBody>
      </p:sp>
      <p:sp>
        <p:nvSpPr>
          <p:cNvPr id="8" name="TextBox 7"/>
          <p:cNvSpPr txBox="1"/>
          <p:nvPr/>
        </p:nvSpPr>
        <p:spPr>
          <a:xfrm>
            <a:off x="6959600" y="4737100"/>
            <a:ext cx="743312" cy="461665"/>
          </a:xfrm>
          <a:prstGeom prst="rect">
            <a:avLst/>
          </a:prstGeom>
          <a:noFill/>
        </p:spPr>
        <p:txBody>
          <a:bodyPr wrap="none" rtlCol="0">
            <a:spAutoFit/>
          </a:bodyPr>
          <a:lstStyle/>
          <a:p>
            <a:r>
              <a:rPr lang="en-US" sz="2400" dirty="0" smtClean="0"/>
              <a:t>CH</a:t>
            </a:r>
            <a:r>
              <a:rPr lang="en-US" sz="2400" baseline="-25000" dirty="0"/>
              <a:t>4</a:t>
            </a:r>
          </a:p>
        </p:txBody>
      </p:sp>
      <p:sp>
        <p:nvSpPr>
          <p:cNvPr id="3" name="TextBox 2"/>
          <p:cNvSpPr txBox="1"/>
          <p:nvPr/>
        </p:nvSpPr>
        <p:spPr>
          <a:xfrm>
            <a:off x="990600" y="5987018"/>
            <a:ext cx="7801197" cy="830997"/>
          </a:xfrm>
          <a:prstGeom prst="rect">
            <a:avLst/>
          </a:prstGeom>
          <a:noFill/>
        </p:spPr>
        <p:txBody>
          <a:bodyPr wrap="none" rtlCol="0">
            <a:spAutoFit/>
          </a:bodyPr>
          <a:lstStyle/>
          <a:p>
            <a:pPr algn="ctr"/>
            <a:r>
              <a:rPr lang="en-US" sz="1800" dirty="0" smtClean="0"/>
              <a:t>Tight correlations demonstrate EM27 tracks 125HR changes in CO</a:t>
            </a:r>
            <a:r>
              <a:rPr lang="en-US" sz="1800" baseline="-25000" dirty="0" smtClean="0"/>
              <a:t>2</a:t>
            </a:r>
            <a:r>
              <a:rPr lang="en-US" sz="1800" dirty="0" smtClean="0"/>
              <a:t> &amp; CH</a:t>
            </a:r>
            <a:r>
              <a:rPr lang="en-US" sz="1800" baseline="-25000" dirty="0" smtClean="0"/>
              <a:t>4</a:t>
            </a:r>
            <a:r>
              <a:rPr lang="en-US" sz="1800" dirty="0" smtClean="0"/>
              <a:t> </a:t>
            </a:r>
          </a:p>
          <a:p>
            <a:pPr algn="ctr"/>
            <a:r>
              <a:rPr lang="en-US" sz="1800" dirty="0" smtClean="0">
                <a:solidFill>
                  <a:srgbClr val="FF0000"/>
                </a:solidFill>
              </a:rPr>
              <a:t>EM27 CH</a:t>
            </a:r>
            <a:r>
              <a:rPr lang="en-US" sz="1800" baseline="-25000" dirty="0" smtClean="0">
                <a:solidFill>
                  <a:srgbClr val="FF0000"/>
                </a:solidFill>
              </a:rPr>
              <a:t>4</a:t>
            </a:r>
            <a:r>
              <a:rPr lang="en-US" sz="1800" dirty="0" smtClean="0">
                <a:solidFill>
                  <a:srgbClr val="FF0000"/>
                </a:solidFill>
              </a:rPr>
              <a:t> is high by 20ppb</a:t>
            </a:r>
            <a:endParaRPr lang="en-US" sz="1800" baseline="-25000" dirty="0" smtClean="0">
              <a:solidFill>
                <a:srgbClr val="FF0000"/>
              </a:solidFill>
            </a:endParaRPr>
          </a:p>
          <a:p>
            <a:pPr algn="ctr"/>
            <a:endParaRPr lang="en-US" sz="1800" baseline="-25000" dirty="0">
              <a:solidFill>
                <a:srgbClr val="FF0000"/>
              </a:solidFill>
            </a:endParaRPr>
          </a:p>
        </p:txBody>
      </p:sp>
      <p:sp>
        <p:nvSpPr>
          <p:cNvPr id="9" name="TextBox 8"/>
          <p:cNvSpPr txBox="1"/>
          <p:nvPr/>
        </p:nvSpPr>
        <p:spPr>
          <a:xfrm>
            <a:off x="4800600" y="4953000"/>
            <a:ext cx="615950" cy="738664"/>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8026558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
            <a:ext cx="3810000" cy="1143000"/>
          </a:xfrm>
        </p:spPr>
        <p:txBody>
          <a:bodyPr/>
          <a:lstStyle/>
          <a:p>
            <a:pPr algn="ctr"/>
            <a:r>
              <a:rPr lang="en-US" dirty="0" smtClean="0"/>
              <a:t>Caltech Daily Variation</a:t>
            </a:r>
            <a:r>
              <a:rPr lang="en-US" dirty="0"/>
              <a:t> </a:t>
            </a:r>
            <a:r>
              <a:rPr lang="en-US" dirty="0" smtClean="0"/>
              <a:t>(Urban)</a:t>
            </a:r>
            <a:endParaRPr lang="en-US" dirty="0"/>
          </a:p>
        </p:txBody>
      </p:sp>
      <p:sp>
        <p:nvSpPr>
          <p:cNvPr id="4" name="Slide Number Placeholder 3"/>
          <p:cNvSpPr>
            <a:spLocks noGrp="1"/>
          </p:cNvSpPr>
          <p:nvPr>
            <p:ph type="sldNum" sz="quarter" idx="10"/>
          </p:nvPr>
        </p:nvSpPr>
        <p:spPr/>
        <p:txBody>
          <a:bodyPr/>
          <a:lstStyle/>
          <a:p>
            <a:pPr>
              <a:defRPr/>
            </a:pPr>
            <a:fld id="{B0BF6CE7-F4C5-469F-83E1-20F829B615CF}" type="slidenum">
              <a:rPr lang="en-US" smtClean="0"/>
              <a:pPr>
                <a:defRPr/>
              </a:pPr>
              <a:t>9</a:t>
            </a:fld>
            <a:endParaRPr lang="en-US"/>
          </a:p>
        </p:txBody>
      </p:sp>
      <p:pic>
        <p:nvPicPr>
          <p:cNvPr id="5" name="Picture 4" descr="co2_diurnal_noa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0507" y="-50801"/>
            <a:ext cx="2782993" cy="6934201"/>
          </a:xfrm>
          <a:prstGeom prst="rect">
            <a:avLst/>
          </a:prstGeom>
        </p:spPr>
      </p:pic>
      <p:pic>
        <p:nvPicPr>
          <p:cNvPr id="6" name="Picture 5" descr="ch4_diurnal_noa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118" y="-50801"/>
            <a:ext cx="2952582" cy="6908801"/>
          </a:xfrm>
          <a:prstGeom prst="rect">
            <a:avLst/>
          </a:prstGeom>
        </p:spPr>
      </p:pic>
      <p:sp>
        <p:nvSpPr>
          <p:cNvPr id="7" name="TextBox 6"/>
          <p:cNvSpPr txBox="1"/>
          <p:nvPr/>
        </p:nvSpPr>
        <p:spPr>
          <a:xfrm>
            <a:off x="5348255" y="3568700"/>
            <a:ext cx="1065245" cy="461665"/>
          </a:xfrm>
          <a:prstGeom prst="rect">
            <a:avLst/>
          </a:prstGeom>
          <a:noFill/>
        </p:spPr>
        <p:txBody>
          <a:bodyPr wrap="square" rtlCol="0">
            <a:spAutoFit/>
          </a:bodyPr>
          <a:lstStyle/>
          <a:p>
            <a:r>
              <a:rPr lang="en-US" sz="2400" dirty="0" smtClean="0"/>
              <a:t>CO</a:t>
            </a:r>
            <a:r>
              <a:rPr lang="en-US" sz="2400" baseline="-25000" dirty="0" smtClean="0"/>
              <a:t>2</a:t>
            </a:r>
            <a:endParaRPr lang="en-US" sz="2400" baseline="-25000" dirty="0"/>
          </a:p>
        </p:txBody>
      </p:sp>
      <p:sp>
        <p:nvSpPr>
          <p:cNvPr id="8" name="TextBox 7"/>
          <p:cNvSpPr txBox="1"/>
          <p:nvPr/>
        </p:nvSpPr>
        <p:spPr>
          <a:xfrm>
            <a:off x="8083718" y="3568700"/>
            <a:ext cx="1060282" cy="461665"/>
          </a:xfrm>
          <a:prstGeom prst="rect">
            <a:avLst/>
          </a:prstGeom>
          <a:noFill/>
        </p:spPr>
        <p:txBody>
          <a:bodyPr wrap="square" rtlCol="0">
            <a:spAutoFit/>
          </a:bodyPr>
          <a:lstStyle/>
          <a:p>
            <a:r>
              <a:rPr lang="en-US" sz="2400" dirty="0" smtClean="0"/>
              <a:t>CH</a:t>
            </a:r>
            <a:r>
              <a:rPr lang="en-US" sz="2400" baseline="-25000" dirty="0"/>
              <a:t>4</a:t>
            </a:r>
          </a:p>
        </p:txBody>
      </p:sp>
      <p:sp>
        <p:nvSpPr>
          <p:cNvPr id="9" name="TextBox 8"/>
          <p:cNvSpPr txBox="1"/>
          <p:nvPr/>
        </p:nvSpPr>
        <p:spPr>
          <a:xfrm>
            <a:off x="-114300" y="4514165"/>
            <a:ext cx="3924300" cy="646331"/>
          </a:xfrm>
          <a:prstGeom prst="rect">
            <a:avLst/>
          </a:prstGeom>
          <a:noFill/>
        </p:spPr>
        <p:txBody>
          <a:bodyPr wrap="square" rtlCol="0">
            <a:spAutoFit/>
          </a:bodyPr>
          <a:lstStyle/>
          <a:p>
            <a:pPr algn="ctr"/>
            <a:r>
              <a:rPr lang="en-US" sz="1800" dirty="0" smtClean="0">
                <a:solidFill>
                  <a:srgbClr val="0000FF"/>
                </a:solidFill>
              </a:rPr>
              <a:t>EM27</a:t>
            </a:r>
            <a:r>
              <a:rPr lang="en-US" sz="1800" dirty="0" smtClean="0"/>
              <a:t> tracks </a:t>
            </a:r>
            <a:r>
              <a:rPr lang="en-US" sz="1800" dirty="0" smtClean="0">
                <a:solidFill>
                  <a:srgbClr val="FF0000"/>
                </a:solidFill>
              </a:rPr>
              <a:t>125HR </a:t>
            </a:r>
            <a:r>
              <a:rPr lang="en-US" sz="1800" dirty="0" smtClean="0"/>
              <a:t>changes in </a:t>
            </a:r>
          </a:p>
          <a:p>
            <a:pPr algn="ctr"/>
            <a:r>
              <a:rPr lang="en-US" sz="1800" dirty="0" smtClean="0"/>
              <a:t>CO</a:t>
            </a:r>
            <a:r>
              <a:rPr lang="en-US" sz="1800" baseline="-25000" dirty="0" smtClean="0"/>
              <a:t>2</a:t>
            </a:r>
            <a:r>
              <a:rPr lang="en-US" sz="1800" dirty="0" smtClean="0"/>
              <a:t> and CH</a:t>
            </a:r>
            <a:r>
              <a:rPr lang="en-US" sz="1800" baseline="-25000" dirty="0" smtClean="0"/>
              <a:t>4 </a:t>
            </a:r>
            <a:r>
              <a:rPr lang="en-US" sz="1800" dirty="0" smtClean="0"/>
              <a:t>very well</a:t>
            </a:r>
            <a:endParaRPr lang="en-US" sz="1800" baseline="-25000" dirty="0"/>
          </a:p>
        </p:txBody>
      </p:sp>
      <p:sp>
        <p:nvSpPr>
          <p:cNvPr id="10" name="TextBox 9"/>
          <p:cNvSpPr txBox="1"/>
          <p:nvPr/>
        </p:nvSpPr>
        <p:spPr>
          <a:xfrm>
            <a:off x="152400" y="5410200"/>
            <a:ext cx="3441700" cy="646331"/>
          </a:xfrm>
          <a:prstGeom prst="rect">
            <a:avLst/>
          </a:prstGeom>
          <a:noFill/>
        </p:spPr>
        <p:txBody>
          <a:bodyPr wrap="square" rtlCol="0">
            <a:spAutoFit/>
          </a:bodyPr>
          <a:lstStyle/>
          <a:p>
            <a:pPr algn="ctr"/>
            <a:r>
              <a:rPr lang="en-US" sz="1800" dirty="0" smtClean="0">
                <a:solidFill>
                  <a:srgbClr val="0000FF"/>
                </a:solidFill>
              </a:rPr>
              <a:t>EM27 </a:t>
            </a:r>
            <a:r>
              <a:rPr lang="en-US" sz="1800" dirty="0" smtClean="0"/>
              <a:t>CH</a:t>
            </a:r>
            <a:r>
              <a:rPr lang="en-US" sz="1800" baseline="-25000" dirty="0" smtClean="0"/>
              <a:t>4</a:t>
            </a:r>
            <a:r>
              <a:rPr lang="en-US" sz="1800" dirty="0" smtClean="0"/>
              <a:t> is higher that </a:t>
            </a:r>
            <a:r>
              <a:rPr lang="en-US" sz="1800" dirty="0" smtClean="0">
                <a:solidFill>
                  <a:srgbClr val="FF0000"/>
                </a:solidFill>
              </a:rPr>
              <a:t>125HR</a:t>
            </a:r>
            <a:r>
              <a:rPr lang="en-US" sz="1800" dirty="0" smtClean="0"/>
              <a:t> by 20 ppb</a:t>
            </a:r>
            <a:endParaRPr lang="en-US" sz="1800" dirty="0"/>
          </a:p>
        </p:txBody>
      </p:sp>
      <p:pic>
        <p:nvPicPr>
          <p:cNvPr id="11" name="Picture 10" descr="IMG_20140422_141203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300" y="1490365"/>
            <a:ext cx="3352800" cy="2514600"/>
          </a:xfrm>
          <a:prstGeom prst="rect">
            <a:avLst/>
          </a:prstGeom>
        </p:spPr>
      </p:pic>
    </p:spTree>
    <p:extLst>
      <p:ext uri="{BB962C8B-B14F-4D97-AF65-F5344CB8AC3E}">
        <p14:creationId xmlns:p14="http://schemas.microsoft.com/office/powerpoint/2010/main" val="413435131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OS Strategy Team Planning Update 4-18-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9_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136881</TotalTime>
  <Words>1192</Words>
  <Application>Microsoft Macintosh PowerPoint</Application>
  <PresentationFormat>On-screen Show (4:3)</PresentationFormat>
  <Paragraphs>172</Paragraphs>
  <Slides>18</Slides>
  <Notes>2</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SOS Strategy Team Planning Update 4-18-12</vt:lpstr>
      <vt:lpstr> Off-the-shelf Commercial Compact Solar FTS for CO2 and CH4 Observations for MRV </vt:lpstr>
      <vt:lpstr>Outline: Enable Off-the-Shelf Validation Technologies in the Developing World</vt:lpstr>
      <vt:lpstr>TCCON Valuable Science in Developed Nations with Gaps in Developing Regions </vt:lpstr>
      <vt:lpstr>Four Corners Methane Hot Spot in Space &amp; Time</vt:lpstr>
      <vt:lpstr>Simulations (WRF) with CH4 inventories ( Edgar) are a factor of 3.5 lower than observations</vt:lpstr>
      <vt:lpstr>Evaluate Compact Commercial Low Resolution Solar FTS with Inbuilt Camtracker against TCCON to fill gaps </vt:lpstr>
      <vt:lpstr>Four Corners (Power plant) Daily Variations</vt:lpstr>
      <vt:lpstr>Four Corners Daily Variation (Cont.)</vt:lpstr>
      <vt:lpstr>Caltech Daily Variation (Urban)</vt:lpstr>
      <vt:lpstr>Caltech Diurnal (Urban)</vt:lpstr>
      <vt:lpstr>Los Alamos Diurnal Profile (Remote)</vt:lpstr>
      <vt:lpstr>Conclusions and Future Work</vt:lpstr>
      <vt:lpstr> Regional Atm. Carbon-Water Coupling Observations in Amazon Rainforest to Evaluate CLM (Dubey, TES)</vt:lpstr>
      <vt:lpstr>PowerPoint Presentation</vt:lpstr>
      <vt:lpstr>TCCON Instruments </vt:lpstr>
      <vt:lpstr>Portable mini-mobile FTS tested at 4-Corners, Los Alamos &amp; Los Angeles</vt:lpstr>
      <vt:lpstr>PowerPoint Presentation</vt:lpstr>
      <vt:lpstr>TCCON confined to developed nations</vt:lpstr>
    </vt:vector>
  </TitlesOfParts>
  <Company>LANL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of Signatures Planning PBI 12.5 Progress and Status</dc:title>
  <dc:creator>Gene Peterson</dc:creator>
  <cp:lastModifiedBy>Hibbard, Kathy A</cp:lastModifiedBy>
  <cp:revision>590</cp:revision>
  <cp:lastPrinted>2013-12-05T21:04:06Z</cp:lastPrinted>
  <dcterms:created xsi:type="dcterms:W3CDTF">2012-11-13T15:16:30Z</dcterms:created>
  <dcterms:modified xsi:type="dcterms:W3CDTF">2014-11-14T14:24:28Z</dcterms:modified>
</cp:coreProperties>
</file>